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4" r:id="rId2"/>
    <p:sldId id="275" r:id="rId3"/>
    <p:sldId id="277" r:id="rId4"/>
    <p:sldId id="278" r:id="rId5"/>
    <p:sldId id="281" r:id="rId6"/>
    <p:sldId id="288" r:id="rId7"/>
    <p:sldId id="289" r:id="rId8"/>
    <p:sldId id="285" r:id="rId9"/>
    <p:sldId id="295" r:id="rId10"/>
    <p:sldId id="294" r:id="rId11"/>
    <p:sldId id="296" r:id="rId12"/>
    <p:sldId id="286" r:id="rId13"/>
    <p:sldId id="287" r:id="rId14"/>
    <p:sldId id="292" r:id="rId15"/>
    <p:sldId id="291" r:id="rId16"/>
    <p:sldId id="290" r:id="rId17"/>
    <p:sldId id="293" r:id="rId18"/>
  </p:sldIdLst>
  <p:sldSz cx="9144000" cy="5143500" type="screen16x9"/>
  <p:notesSz cx="9874250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07470C-2BC8-454B-9D4B-543368415233}">
          <p14:sldIdLst>
            <p14:sldId id="274"/>
            <p14:sldId id="275"/>
            <p14:sldId id="277"/>
            <p14:sldId id="278"/>
            <p14:sldId id="281"/>
            <p14:sldId id="288"/>
            <p14:sldId id="289"/>
            <p14:sldId id="285"/>
            <p14:sldId id="295"/>
            <p14:sldId id="294"/>
            <p14:sldId id="296"/>
            <p14:sldId id="286"/>
            <p14:sldId id="287"/>
            <p14:sldId id="292"/>
            <p14:sldId id="291"/>
            <p14:sldId id="290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5F2F"/>
    <a:srgbClr val="50504F"/>
    <a:srgbClr val="EED00B"/>
    <a:srgbClr val="F5CC0D"/>
    <a:srgbClr val="159DE0"/>
    <a:srgbClr val="F5B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593125" y="0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BEE42-3DB5-4A6E-90B8-C47983CB0DCC}" type="datetimeFigureOut">
              <a:rPr lang="pt-BR" smtClean="0"/>
              <a:t>26/02/2018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593125" y="6456612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A1FBF-6A63-49C5-943A-5469EFDCE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00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5" y="0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A1DA4-8180-0F4A-9AFD-F1159CF06F6A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5" y="6456612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F591E-3537-3547-9752-947E1FBB30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18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27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93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4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38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935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43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00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47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69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88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EF8E-CD19-4343-B11A-C972C1044601}" type="datetimeFigureOut">
              <a:rPr lang="en-US" smtClean="0"/>
              <a:t>2/26/2018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58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png"/><Relationship Id="rId7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31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5.png"/><Relationship Id="rId7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1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.png"/><Relationship Id="rId7" Type="http://schemas.openxmlformats.org/officeDocument/2006/relationships/image" Target="../media/image4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898" y="1707511"/>
            <a:ext cx="3188406" cy="2173913"/>
          </a:xfrm>
          <a:prstGeom prst="rect">
            <a:avLst/>
          </a:prstGeom>
        </p:spPr>
      </p:pic>
      <p:pic>
        <p:nvPicPr>
          <p:cNvPr id="6" name="Picture 5" descr="rajad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-236797" y="4884595"/>
            <a:ext cx="1575182" cy="36150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716080" y="367232"/>
            <a:ext cx="0" cy="1469383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marel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"/>
          <a:stretch/>
        </p:blipFill>
        <p:spPr>
          <a:xfrm rot="20815784">
            <a:off x="602208" y="435999"/>
            <a:ext cx="4021582" cy="1446345"/>
          </a:xfrm>
          <a:prstGeom prst="rect">
            <a:avLst/>
          </a:prstGeom>
        </p:spPr>
      </p:pic>
      <p:pic>
        <p:nvPicPr>
          <p:cNvPr id="14" name="Picture 13" descr="lima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09" y="1"/>
            <a:ext cx="2925615" cy="1642130"/>
          </a:xfrm>
          <a:prstGeom prst="rect">
            <a:avLst/>
          </a:prstGeom>
        </p:spPr>
      </p:pic>
      <p:pic>
        <p:nvPicPr>
          <p:cNvPr id="15" name="Picture 14" descr="azu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83" y="124812"/>
            <a:ext cx="739260" cy="221778"/>
          </a:xfrm>
          <a:prstGeom prst="rect">
            <a:avLst/>
          </a:prstGeom>
        </p:spPr>
      </p:pic>
      <p:pic>
        <p:nvPicPr>
          <p:cNvPr id="17" name="Picture 16" descr="latera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243" y="3393909"/>
            <a:ext cx="1648199" cy="1725631"/>
          </a:xfrm>
          <a:prstGeom prst="rect">
            <a:avLst/>
          </a:prstGeom>
        </p:spPr>
      </p:pic>
      <p:pic>
        <p:nvPicPr>
          <p:cNvPr id="12" name="Picture 11" descr="passar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212" y="2926649"/>
            <a:ext cx="2592864" cy="2294237"/>
          </a:xfrm>
          <a:prstGeom prst="rect">
            <a:avLst/>
          </a:prstGeom>
        </p:spPr>
      </p:pic>
      <p:pic>
        <p:nvPicPr>
          <p:cNvPr id="18" name="Picture 17" descr="folhinh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17" y="3129398"/>
            <a:ext cx="461198" cy="529021"/>
          </a:xfrm>
          <a:prstGeom prst="rect">
            <a:avLst/>
          </a:prstGeom>
        </p:spPr>
      </p:pic>
      <p:pic>
        <p:nvPicPr>
          <p:cNvPr id="19" name="Picture 18" descr="formig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29" y="4668956"/>
            <a:ext cx="1205634" cy="455006"/>
          </a:xfrm>
          <a:prstGeom prst="rect">
            <a:avLst/>
          </a:prstGeom>
        </p:spPr>
      </p:pic>
      <p:pic>
        <p:nvPicPr>
          <p:cNvPr id="20" name="Picture 19" descr="logop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817" y="1736522"/>
            <a:ext cx="1926476" cy="660323"/>
          </a:xfrm>
          <a:prstGeom prst="rect">
            <a:avLst/>
          </a:prstGeom>
        </p:spPr>
      </p:pic>
      <p:pic>
        <p:nvPicPr>
          <p:cNvPr id="21" name="Picture 20" descr="logoa2.png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1"/>
          <a:stretch/>
        </p:blipFill>
        <p:spPr>
          <a:xfrm>
            <a:off x="7071819" y="313853"/>
            <a:ext cx="1583719" cy="765645"/>
          </a:xfrm>
          <a:prstGeom prst="rect">
            <a:avLst/>
          </a:prstGeom>
        </p:spPr>
      </p:pic>
      <p:pic>
        <p:nvPicPr>
          <p:cNvPr id="23" name="Picture 22" descr="azulclar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3" y="1200249"/>
            <a:ext cx="226089" cy="662118"/>
          </a:xfrm>
          <a:prstGeom prst="rect">
            <a:avLst/>
          </a:prstGeom>
        </p:spPr>
      </p:pic>
      <p:pic>
        <p:nvPicPr>
          <p:cNvPr id="24" name="Picture 23" descr="circurajado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12" y="3766875"/>
            <a:ext cx="800454" cy="721721"/>
          </a:xfrm>
          <a:prstGeom prst="rect">
            <a:avLst/>
          </a:prstGeom>
        </p:spPr>
      </p:pic>
      <p:pic>
        <p:nvPicPr>
          <p:cNvPr id="16" name="Picture 15" descr="orange.png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1143002" y="3890721"/>
            <a:ext cx="4982302" cy="6827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85311" y="4021574"/>
            <a:ext cx="3815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Helvetica"/>
                <a:cs typeface="Helvetica"/>
              </a:rPr>
              <a:t>Apresentação do Projeto </a:t>
            </a:r>
            <a:r>
              <a:rPr lang="pt-BR" dirty="0" err="1">
                <a:solidFill>
                  <a:schemeClr val="bg1"/>
                </a:solidFill>
                <a:latin typeface="Helvetica"/>
                <a:cs typeface="Helvetica"/>
              </a:rPr>
              <a:t>EcoAtivos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22" name="Picture 15" descr="cecl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564" y="1101923"/>
            <a:ext cx="1406981" cy="58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7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OL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414" y="4309171"/>
            <a:ext cx="722920" cy="761648"/>
          </a:xfrm>
          <a:prstGeom prst="rect">
            <a:avLst/>
          </a:prstGeom>
        </p:spPr>
      </p:pic>
      <p:pic>
        <p:nvPicPr>
          <p:cNvPr id="3" name="Picture 2" descr="RO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11884" y="4309171"/>
            <a:ext cx="3116385" cy="11377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98301" y="900813"/>
            <a:ext cx="59562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Helvetica"/>
                <a:cs typeface="Helvetica"/>
              </a:rPr>
              <a:t>O projeto </a:t>
            </a:r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EcoAtivos</a:t>
            </a:r>
            <a:r>
              <a:rPr lang="pt-BR" dirty="0" smtClean="0">
                <a:latin typeface="Helvetica"/>
                <a:cs typeface="Helvetica"/>
              </a:rPr>
              <a:t> </a:t>
            </a:r>
            <a:r>
              <a:rPr lang="pt-BR" dirty="0">
                <a:latin typeface="Helvetica"/>
                <a:cs typeface="Helvetica"/>
              </a:rPr>
              <a:t>nasceu da participação do </a:t>
            </a:r>
            <a:r>
              <a:rPr lang="pt-BR" dirty="0" smtClean="0">
                <a:latin typeface="Helvetica"/>
                <a:cs typeface="Helvetica"/>
              </a:rPr>
              <a:t>Alana, por </a:t>
            </a:r>
            <a:r>
              <a:rPr lang="pt-BR" dirty="0">
                <a:latin typeface="Helvetica"/>
                <a:cs typeface="Helvetica"/>
              </a:rPr>
              <a:t>meio do seu programa </a:t>
            </a:r>
            <a:r>
              <a:rPr lang="pt-BR" i="1" dirty="0">
                <a:latin typeface="Helvetica"/>
                <a:cs typeface="Helvetica"/>
              </a:rPr>
              <a:t>Criança e Consumo </a:t>
            </a:r>
          </a:p>
          <a:p>
            <a:r>
              <a:rPr lang="pt-BR" dirty="0">
                <a:latin typeface="Helvetica"/>
                <a:cs typeface="Helvetica"/>
              </a:rPr>
              <a:t>em um edital </a:t>
            </a:r>
            <a:r>
              <a:rPr lang="pt-BR" dirty="0" smtClean="0">
                <a:latin typeface="Helvetica"/>
                <a:cs typeface="Helvetica"/>
              </a:rPr>
              <a:t>do</a:t>
            </a:r>
            <a:endParaRPr lang="pt-BR" dirty="0">
              <a:latin typeface="Helvetica"/>
              <a:cs typeface="Helvetica"/>
            </a:endParaRPr>
          </a:p>
        </p:txBody>
      </p:sp>
      <p:pic>
        <p:nvPicPr>
          <p:cNvPr id="7" name="Picture 6" descr="gira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23" y="1703575"/>
            <a:ext cx="2755214" cy="4132821"/>
          </a:xfrm>
          <a:prstGeom prst="rect">
            <a:avLst/>
          </a:prstGeom>
        </p:spPr>
      </p:pic>
      <p:pic>
        <p:nvPicPr>
          <p:cNvPr id="9" name="Picture 8" descr="abelh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185">
            <a:off x="929326" y="4038547"/>
            <a:ext cx="240766" cy="239345"/>
          </a:xfrm>
          <a:prstGeom prst="rect">
            <a:avLst/>
          </a:prstGeom>
        </p:spPr>
      </p:pic>
      <p:pic>
        <p:nvPicPr>
          <p:cNvPr id="10" name="Picture 9" descr="abelh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0107">
            <a:off x="1552251" y="2219621"/>
            <a:ext cx="240766" cy="2393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43334" y="170357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i="1" dirty="0">
                <a:latin typeface="Helvetica"/>
                <a:cs typeface="Helvetica"/>
              </a:rPr>
              <a:t>PNUMA – Programa das Nações Unidas e Meio Ambiente</a:t>
            </a:r>
            <a:r>
              <a:rPr lang="pt-BR" dirty="0">
                <a:latin typeface="Helvetica"/>
                <a:cs typeface="Helvetica"/>
              </a:rPr>
              <a:t> referente ao “Programa de Estilos de Vida e Educação Sustentáveis”, com 2 anos de duração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.  </a:t>
            </a:r>
          </a:p>
        </p:txBody>
      </p:sp>
      <p:pic>
        <p:nvPicPr>
          <p:cNvPr id="11" name="Picture 10" descr="rajad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974587" y="-131906"/>
            <a:ext cx="1575182" cy="3615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01681" y="3249130"/>
            <a:ext cx="3113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(</a:t>
            </a:r>
            <a:r>
              <a:rPr lang="pt-BR" sz="1600" i="1" dirty="0">
                <a:latin typeface="Helvetica"/>
                <a:cs typeface="Helvetica"/>
              </a:rPr>
              <a:t>Março/17 a Fevereiro de 2019</a:t>
            </a:r>
            <a:r>
              <a:rPr lang="pt-BR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)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endParaRPr lang="pt-BR" sz="1600" i="1" dirty="0">
              <a:solidFill>
                <a:schemeClr val="tx1">
                  <a:lumMod val="50000"/>
                  <a:lumOff val="50000"/>
                </a:schemeClr>
              </a:solidFill>
              <a:latin typeface="Helvetica"/>
              <a:cs typeface="Helvetica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139946" y="3229400"/>
            <a:ext cx="4375388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94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62470" y="1874462"/>
            <a:ext cx="40598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Helvetica"/>
                <a:cs typeface="Helvetica"/>
              </a:rPr>
              <a:t>Ampliar a consciência e o conhecimento sobre a relação do consumo com o meio ambiente e com as mudanças climáticas, junto a professores, coordenadores pedagógicos e diretores, das redes de ensino públicas municipais e estaduais das </a:t>
            </a:r>
            <a:r>
              <a:rPr lang="pt-BR" sz="1600" b="1" dirty="0" smtClean="0">
                <a:solidFill>
                  <a:srgbClr val="E46C0A"/>
                </a:solidFill>
                <a:latin typeface="Helvetica"/>
                <a:cs typeface="Helvetica"/>
              </a:rPr>
              <a:t>cinco regiões do Brasil</a:t>
            </a:r>
            <a:r>
              <a:rPr lang="pt-B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:</a:t>
            </a:r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pic>
        <p:nvPicPr>
          <p:cNvPr id="22" name="Picture 21" descr="ros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73" y="678957"/>
            <a:ext cx="974303" cy="837559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055944" y="878991"/>
            <a:ext cx="2383692" cy="912294"/>
            <a:chOff x="2168488" y="1151304"/>
            <a:chExt cx="2383692" cy="912294"/>
          </a:xfrm>
        </p:grpSpPr>
        <p:pic>
          <p:nvPicPr>
            <p:cNvPr id="24" name="Picture 23" descr="azult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8488" y="1151304"/>
              <a:ext cx="2383692" cy="912294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2603657" y="1411725"/>
              <a:ext cx="13262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dirty="0" smtClean="0">
                  <a:solidFill>
                    <a:schemeClr val="bg1"/>
                  </a:solidFill>
                  <a:latin typeface="Helvetica"/>
                  <a:cs typeface="Helvetica"/>
                </a:rPr>
                <a:t>OBJETIVO</a:t>
              </a:r>
              <a:endParaRPr lang="en-US" sz="28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</p:grpSp>
      <p:pic>
        <p:nvPicPr>
          <p:cNvPr id="27" name="Picture 26" descr="rajad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1373079" y="4876282"/>
            <a:ext cx="1575182" cy="361502"/>
          </a:xfrm>
          <a:prstGeom prst="rect">
            <a:avLst/>
          </a:prstGeom>
        </p:spPr>
      </p:pic>
      <p:pic>
        <p:nvPicPr>
          <p:cNvPr id="28" name="Picture 27" descr="ppw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3712">
            <a:off x="6805736" y="3413554"/>
            <a:ext cx="3270980" cy="104602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054576" y="405771"/>
            <a:ext cx="5511186" cy="4405941"/>
            <a:chOff x="-586851" y="203085"/>
            <a:chExt cx="5741534" cy="4590094"/>
          </a:xfrm>
        </p:grpSpPr>
        <p:pic>
          <p:nvPicPr>
            <p:cNvPr id="5" name="Picture 4" descr="map3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86851" y="203085"/>
              <a:ext cx="5741534" cy="4590094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314754" y="1150661"/>
              <a:ext cx="1029056" cy="385488"/>
              <a:chOff x="7253941" y="827442"/>
              <a:chExt cx="1029056" cy="385488"/>
            </a:xfrm>
          </p:grpSpPr>
          <p:pic>
            <p:nvPicPr>
              <p:cNvPr id="19" name="Picture 18" descr="orange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53941" y="827442"/>
                <a:ext cx="1029056" cy="385488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7301124" y="864797"/>
                <a:ext cx="9669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Belém - PA</a:t>
                </a:r>
                <a:endParaRPr lang="en-US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264740" y="2557108"/>
              <a:ext cx="1202765" cy="402484"/>
              <a:chOff x="7033846" y="795837"/>
              <a:chExt cx="1451138" cy="461919"/>
            </a:xfrm>
          </p:grpSpPr>
          <p:pic>
            <p:nvPicPr>
              <p:cNvPr id="17" name="Picture 16" descr="orange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167"/>
              <a:stretch/>
            </p:blipFill>
            <p:spPr>
              <a:xfrm>
                <a:off x="7033846" y="795837"/>
                <a:ext cx="1451138" cy="461919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7211354" y="834913"/>
                <a:ext cx="11464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Salvador - BA</a:t>
                </a:r>
                <a:endParaRPr lang="en-US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96933" y="3560294"/>
              <a:ext cx="1716337" cy="615656"/>
              <a:chOff x="6599628" y="604025"/>
              <a:chExt cx="1716337" cy="615656"/>
            </a:xfrm>
          </p:grpSpPr>
          <p:pic>
            <p:nvPicPr>
              <p:cNvPr id="15" name="Picture 14" descr="orange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792"/>
              <a:stretch/>
            </p:blipFill>
            <p:spPr>
              <a:xfrm>
                <a:off x="6599628" y="604025"/>
                <a:ext cx="1716337" cy="364246"/>
              </a:xfrm>
              <a:prstGeom prst="rect">
                <a:avLst/>
              </a:prstGeom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7688397" y="834913"/>
                <a:ext cx="192384" cy="3847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2573059" y="3219492"/>
              <a:ext cx="1339487" cy="355798"/>
              <a:chOff x="7109957" y="686066"/>
              <a:chExt cx="1339487" cy="355798"/>
            </a:xfrm>
          </p:grpSpPr>
          <p:pic>
            <p:nvPicPr>
              <p:cNvPr id="13" name="Picture 12" descr="orange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09957" y="695011"/>
                <a:ext cx="1339487" cy="346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7166159" y="686066"/>
                <a:ext cx="123686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São Paulo - SP</a:t>
                </a:r>
                <a:endParaRPr lang="en-US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697140" y="2116531"/>
              <a:ext cx="1122311" cy="373883"/>
              <a:chOff x="7184215" y="803308"/>
              <a:chExt cx="1122311" cy="373883"/>
            </a:xfrm>
          </p:grpSpPr>
          <p:pic>
            <p:nvPicPr>
              <p:cNvPr id="11" name="Picture 10" descr="orange.png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5245"/>
              <a:stretch/>
            </p:blipFill>
            <p:spPr>
              <a:xfrm>
                <a:off x="7184215" y="803308"/>
                <a:ext cx="1122311" cy="373883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7264742" y="834913"/>
                <a:ext cx="103969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Brasília - DF</a:t>
                </a:r>
                <a:endParaRPr lang="en-US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</p:grpSp>
      </p:grpSp>
      <p:pic>
        <p:nvPicPr>
          <p:cNvPr id="30" name="Picture 29" descr="azulclar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890" y="516698"/>
            <a:ext cx="162094" cy="474704"/>
          </a:xfrm>
          <a:prstGeom prst="rect">
            <a:avLst/>
          </a:prstGeom>
        </p:spPr>
      </p:pic>
      <p:pic>
        <p:nvPicPr>
          <p:cNvPr id="29" name="Picture 28" descr="orange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2"/>
          <a:stretch/>
        </p:blipFill>
        <p:spPr>
          <a:xfrm>
            <a:off x="6864246" y="3901370"/>
            <a:ext cx="1139134" cy="3496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93289" y="3926042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Helvetica"/>
                <a:cs typeface="Helvetica"/>
              </a:rPr>
              <a:t>Canoas - RS</a:t>
            </a:r>
            <a:endParaRPr lang="en-US" sz="12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94309" y="3668326"/>
            <a:ext cx="1659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Helvetica"/>
                <a:cs typeface="Helvetica"/>
              </a:rPr>
              <a:t>Novo </a:t>
            </a:r>
            <a:r>
              <a:rPr lang="en-US" sz="1200" dirty="0" err="1" smtClean="0">
                <a:solidFill>
                  <a:schemeClr val="bg1"/>
                </a:solidFill>
                <a:latin typeface="Helvetica"/>
                <a:cs typeface="Helvetica"/>
              </a:rPr>
              <a:t>Hamburgo</a:t>
            </a:r>
            <a:r>
              <a:rPr lang="en-US" sz="1200" dirty="0" smtClean="0">
                <a:solidFill>
                  <a:schemeClr val="bg1"/>
                </a:solidFill>
                <a:latin typeface="Helvetica"/>
                <a:cs typeface="Helvetica"/>
              </a:rPr>
              <a:t> - RS</a:t>
            </a:r>
            <a:endParaRPr lang="en-US" sz="12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34" name="Picture 33" descr="orange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2"/>
          <a:stretch/>
        </p:blipFill>
        <p:spPr>
          <a:xfrm>
            <a:off x="5549180" y="4056134"/>
            <a:ext cx="1410316" cy="38973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521308" y="4103759"/>
            <a:ext cx="1438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Helvetica"/>
                <a:cs typeface="Helvetica"/>
              </a:rPr>
              <a:t>Porto </a:t>
            </a:r>
            <a:r>
              <a:rPr lang="en-US" sz="1200" dirty="0" err="1" smtClean="0">
                <a:solidFill>
                  <a:schemeClr val="bg1"/>
                </a:solidFill>
                <a:latin typeface="Helvetica"/>
                <a:cs typeface="Helvetica"/>
              </a:rPr>
              <a:t>Alegre</a:t>
            </a:r>
            <a:r>
              <a:rPr lang="en-US" sz="1200" dirty="0" smtClean="0">
                <a:solidFill>
                  <a:schemeClr val="bg1"/>
                </a:solidFill>
                <a:latin typeface="Helvetica"/>
                <a:cs typeface="Helvetica"/>
              </a:rPr>
              <a:t> - RS</a:t>
            </a:r>
            <a:endParaRPr lang="en-US" sz="12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016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VER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9"/>
          <a:stretch/>
        </p:blipFill>
        <p:spPr>
          <a:xfrm>
            <a:off x="3614616" y="2084763"/>
            <a:ext cx="2989385" cy="727442"/>
          </a:xfrm>
          <a:prstGeom prst="rect">
            <a:avLst/>
          </a:prstGeom>
        </p:spPr>
      </p:pic>
      <p:pic>
        <p:nvPicPr>
          <p:cNvPr id="7" name="Picture 6" descr="bu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044" y="251511"/>
            <a:ext cx="5127275" cy="23750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5222" y="2942828"/>
            <a:ext cx="73000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Helvetica"/>
                <a:cs typeface="Helvetica"/>
              </a:rPr>
              <a:t>A ideia do projeto </a:t>
            </a:r>
            <a:r>
              <a:rPr lang="pt-BR" sz="1600" b="1" dirty="0" err="1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EcoAtivos</a:t>
            </a:r>
            <a:r>
              <a:rPr lang="pt-BR" sz="1600" dirty="0">
                <a:latin typeface="Helvetica"/>
                <a:cs typeface="Helvetica"/>
              </a:rPr>
              <a:t> é potencializar a realização de projetos em </a:t>
            </a:r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500 escolas brasileiras</a:t>
            </a:r>
            <a:r>
              <a:rPr lang="pt-BR" sz="1600" b="1" dirty="0">
                <a:latin typeface="Helvetica"/>
                <a:cs typeface="Helvetica"/>
              </a:rPr>
              <a:t>, </a:t>
            </a:r>
            <a:r>
              <a:rPr lang="pt-BR" sz="1600" dirty="0">
                <a:latin typeface="Helvetica"/>
                <a:cs typeface="Helvetica"/>
              </a:rPr>
              <a:t>relacionando as temáticas sobre o consumo, meio ambiente e as mudanças climáticas, incentivando o protagonismo das </a:t>
            </a:r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crianças de 6 a 12 anos</a:t>
            </a:r>
            <a:r>
              <a:rPr lang="pt-BR" sz="1600" b="1" dirty="0">
                <a:latin typeface="Helvetica"/>
                <a:cs typeface="Helvetica"/>
              </a:rPr>
              <a:t>, </a:t>
            </a:r>
            <a:r>
              <a:rPr lang="pt-BR" sz="1600" dirty="0">
                <a:latin typeface="Helvetica"/>
                <a:cs typeface="Helvetica"/>
              </a:rPr>
              <a:t>no sentido de refletirem sobre a realidade local e de promoverem ações práticas junto com a comunidade escolar e /ou local, para um maior comprometimento com a cultura de sustentabilidade. </a:t>
            </a:r>
            <a:endParaRPr lang="en-US" sz="1600" dirty="0">
              <a:latin typeface="Helvetica"/>
              <a:cs typeface="Helvetic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07694" y="2263818"/>
            <a:ext cx="1715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RESULTADOS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11" name="Picture 10" descr="BOL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5"/>
          <a:stretch/>
        </p:blipFill>
        <p:spPr>
          <a:xfrm rot="5400000">
            <a:off x="4304692" y="1178917"/>
            <a:ext cx="674511" cy="220104"/>
          </a:xfrm>
          <a:prstGeom prst="rect">
            <a:avLst/>
          </a:prstGeom>
        </p:spPr>
      </p:pic>
      <p:pic>
        <p:nvPicPr>
          <p:cNvPr id="13" name="Picture 12" descr="FOLHA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579" y="374609"/>
            <a:ext cx="503116" cy="577104"/>
          </a:xfrm>
          <a:prstGeom prst="rect">
            <a:avLst/>
          </a:prstGeom>
        </p:spPr>
      </p:pic>
      <p:pic>
        <p:nvPicPr>
          <p:cNvPr id="14" name="Picture 13" descr="rajado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 rot="5400000">
            <a:off x="8366178" y="519204"/>
            <a:ext cx="1575182" cy="36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4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04353" y="1729249"/>
            <a:ext cx="7700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Helvetica"/>
                <a:cs typeface="Helvetica"/>
              </a:rPr>
              <a:t>Os conteúdos da formação </a:t>
            </a:r>
            <a:r>
              <a:rPr lang="pt-BR" sz="1600" dirty="0" smtClean="0">
                <a:latin typeface="Helvetica"/>
                <a:cs typeface="Helvetica"/>
              </a:rPr>
              <a:t>presencial e on-line do </a:t>
            </a:r>
            <a:r>
              <a:rPr lang="pt-BR" sz="1600" dirty="0">
                <a:latin typeface="Helvetica"/>
                <a:cs typeface="Helvetica"/>
              </a:rPr>
              <a:t>projeto </a:t>
            </a:r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EcoAtivos</a:t>
            </a:r>
            <a:r>
              <a:rPr lang="pt-BR" sz="1600" b="1" dirty="0">
                <a:latin typeface="Helvetica"/>
                <a:cs typeface="Helvetica"/>
              </a:rPr>
              <a:t> </a:t>
            </a:r>
            <a:r>
              <a:rPr lang="pt-BR" sz="1600" dirty="0">
                <a:latin typeface="Helvetica"/>
                <a:cs typeface="Helvetica"/>
              </a:rPr>
              <a:t>estão em consonância com as políticas públicas e documentos internacionais, sendo eles</a:t>
            </a:r>
            <a:r>
              <a:rPr lang="pt-BR" sz="1600" dirty="0" smtClean="0">
                <a:latin typeface="Helvetica"/>
                <a:cs typeface="Helvetica"/>
              </a:rPr>
              <a:t>:</a:t>
            </a:r>
          </a:p>
          <a:p>
            <a:endParaRPr lang="pt-BR" sz="1600" dirty="0" smtClean="0">
              <a:latin typeface="Helvetica"/>
              <a:cs typeface="Helvetica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1600" dirty="0" smtClean="0">
                <a:latin typeface="Helvetica"/>
                <a:cs typeface="Helvetica"/>
              </a:rPr>
              <a:t>Base </a:t>
            </a:r>
            <a:r>
              <a:rPr lang="pt-BR" sz="1600" dirty="0">
                <a:latin typeface="Helvetica"/>
                <a:cs typeface="Helvetica"/>
              </a:rPr>
              <a:t>Nacional Comum Curricular, Diretrizes Curriculares Nacionais</a:t>
            </a:r>
          </a:p>
          <a:p>
            <a:pPr marL="742950" lvl="1" indent="-285750">
              <a:buFont typeface="Arial"/>
              <a:buChar char="•"/>
            </a:pPr>
            <a:r>
              <a:rPr lang="pt-BR" sz="1600" dirty="0">
                <a:latin typeface="Helvetica"/>
                <a:cs typeface="Helvetica"/>
              </a:rPr>
              <a:t>LDB – Lei das Diretrizes e Bases da Educação</a:t>
            </a:r>
          </a:p>
          <a:p>
            <a:pPr marL="742950" lvl="1" indent="-285750">
              <a:buFont typeface="Arial"/>
              <a:buChar char="•"/>
            </a:pPr>
            <a:r>
              <a:rPr lang="pt-BR" sz="1600" dirty="0">
                <a:latin typeface="Helvetica"/>
                <a:cs typeface="Helvetica"/>
              </a:rPr>
              <a:t>Diretrizes Curriculares Nacionais de Educação Ambiental </a:t>
            </a:r>
            <a:endParaRPr lang="en-US" sz="1600" dirty="0">
              <a:latin typeface="Helvetica"/>
              <a:cs typeface="Helvetica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1600" dirty="0">
                <a:latin typeface="Helvetica"/>
                <a:cs typeface="Helvetica"/>
              </a:rPr>
              <a:t>Políticas Nacionais de: Educação Ambiental, Mudanças Climáticas, Resíduos Sólidos, Recursos Hídricos, Biodiversidade, Segurança Alimentar e Nutricional.</a:t>
            </a:r>
            <a:endParaRPr lang="en-US" sz="1600" dirty="0">
              <a:latin typeface="Helvetica"/>
              <a:cs typeface="Helvetica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1600" dirty="0">
                <a:latin typeface="Helvetica"/>
                <a:cs typeface="Helvetica"/>
              </a:rPr>
              <a:t>Documentos internacionais: Carta da Terra, ODS – Objetivos do Desenvolvimento Sustentável e o Tratado de Educação Ambiental para Sociedades Sustentáveis de Responsabilidade Global.</a:t>
            </a:r>
            <a:endParaRPr lang="en-US" sz="1600" dirty="0">
              <a:latin typeface="Helvetica"/>
              <a:cs typeface="Helvetica"/>
            </a:endParaRPr>
          </a:p>
          <a:p>
            <a:endParaRPr lang="pt-BR" sz="1600" dirty="0">
              <a:latin typeface="Helvetica"/>
              <a:cs typeface="Helvetica"/>
            </a:endParaRPr>
          </a:p>
        </p:txBody>
      </p:sp>
      <p:pic>
        <p:nvPicPr>
          <p:cNvPr id="11" name="Picture 10" descr="amarel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3" r="1761"/>
          <a:stretch/>
        </p:blipFill>
        <p:spPr>
          <a:xfrm rot="907847">
            <a:off x="6337981" y="-89507"/>
            <a:ext cx="3045562" cy="1446345"/>
          </a:xfrm>
          <a:prstGeom prst="rect">
            <a:avLst/>
          </a:prstGeom>
        </p:spPr>
      </p:pic>
      <p:pic>
        <p:nvPicPr>
          <p:cNvPr id="14" name="Picture 13" descr="later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6900" y="3603123"/>
            <a:ext cx="1648199" cy="1725631"/>
          </a:xfrm>
          <a:prstGeom prst="rect">
            <a:avLst/>
          </a:prstGeom>
        </p:spPr>
      </p:pic>
      <p:pic>
        <p:nvPicPr>
          <p:cNvPr id="15" name="Picture 14" descr="rajad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1540015" y="-78696"/>
            <a:ext cx="1575182" cy="361502"/>
          </a:xfrm>
          <a:prstGeom prst="rect">
            <a:avLst/>
          </a:prstGeom>
        </p:spPr>
      </p:pic>
      <p:pic>
        <p:nvPicPr>
          <p:cNvPr id="12" name="Picture 11" descr="untitledR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15" y="202349"/>
            <a:ext cx="2370454" cy="139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0"/>
          <p:cNvSpPr txBox="1"/>
          <p:nvPr/>
        </p:nvSpPr>
        <p:spPr>
          <a:xfrm>
            <a:off x="1696115" y="2096512"/>
            <a:ext cx="74478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Helvetica"/>
                <a:cs typeface="Helvetica"/>
              </a:rPr>
              <a:t>Os professores e gestores irão participar de uma formação presencial </a:t>
            </a:r>
            <a:r>
              <a:rPr lang="pt-BR" sz="1600" dirty="0" smtClean="0">
                <a:latin typeface="Helvetica"/>
                <a:cs typeface="Helvetica"/>
              </a:rPr>
              <a:t>de </a:t>
            </a:r>
            <a:r>
              <a:rPr lang="pt-BR" sz="1600" dirty="0">
                <a:latin typeface="Helvetica"/>
                <a:cs typeface="Helvetica"/>
              </a:rPr>
              <a:t>8</a:t>
            </a:r>
            <a:r>
              <a:rPr lang="pt-BR" sz="1600" dirty="0" smtClean="0">
                <a:latin typeface="Helvetica"/>
                <a:cs typeface="Helvetica"/>
              </a:rPr>
              <a:t>h </a:t>
            </a:r>
            <a:r>
              <a:rPr lang="pt-BR" sz="1600" dirty="0" smtClean="0">
                <a:latin typeface="Helvetica"/>
                <a:cs typeface="Helvetica"/>
              </a:rPr>
              <a:t>de </a:t>
            </a:r>
            <a:r>
              <a:rPr lang="pt-BR" sz="1600" dirty="0" smtClean="0">
                <a:latin typeface="Helvetica"/>
                <a:cs typeface="Helvetica"/>
              </a:rPr>
              <a:t>23 a</a:t>
            </a:r>
            <a:r>
              <a:rPr lang="pt-BR" sz="1600" dirty="0" smtClean="0">
                <a:latin typeface="Helvetica"/>
                <a:cs typeface="Helvetica"/>
              </a:rPr>
              <a:t> 27 de abril e 5 a 11 de maio, </a:t>
            </a:r>
            <a:r>
              <a:rPr lang="pt-BR" sz="1600" dirty="0" smtClean="0">
                <a:latin typeface="Helvetica"/>
                <a:cs typeface="Helvetica"/>
              </a:rPr>
              <a:t>em 4 turmas, com 125 participantes cada, representando 25 escolas.</a:t>
            </a:r>
          </a:p>
          <a:p>
            <a:endParaRPr lang="pt-BR" sz="1600" dirty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A formação on-line ocorrerá de abril a julho, tendo participação mínima de 32h. </a:t>
            </a:r>
            <a:endParaRPr lang="pt-BR" sz="1600" dirty="0">
              <a:latin typeface="Helvetica"/>
              <a:cs typeface="Helvetica"/>
            </a:endParaRPr>
          </a:p>
          <a:p>
            <a:endParaRPr lang="pt-BR" sz="1600" dirty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Estas formações apoiam a </a:t>
            </a:r>
            <a:r>
              <a:rPr lang="pt-BR" sz="1600" dirty="0">
                <a:latin typeface="Helvetica"/>
                <a:cs typeface="Helvetica"/>
              </a:rPr>
              <a:t>realizar os projetos nas escolas </a:t>
            </a:r>
            <a:r>
              <a:rPr lang="pt-BR" sz="1600" dirty="0" smtClean="0">
                <a:latin typeface="Helvetica"/>
                <a:cs typeface="Helvetica"/>
              </a:rPr>
              <a:t>potencializando a promoção de hábitos saudáveis e sustentáveis com alunos e comunidade.</a:t>
            </a:r>
          </a:p>
          <a:p>
            <a:endParaRPr lang="pt-BR" sz="1600" dirty="0">
              <a:latin typeface="Helvetica"/>
              <a:cs typeface="Helvetica"/>
            </a:endParaRPr>
          </a:p>
          <a:p>
            <a:r>
              <a:rPr lang="pt-BR" sz="1600" dirty="0">
                <a:latin typeface="Helvetica"/>
                <a:cs typeface="Helvetica"/>
              </a:rPr>
              <a:t>Todas estas etapas de formação serão certificadas pelas secretarias de educação, contando pontuação na carreira do </a:t>
            </a:r>
            <a:r>
              <a:rPr lang="pt-BR" sz="1600" dirty="0" smtClean="0">
                <a:latin typeface="Helvetica"/>
                <a:cs typeface="Helvetica"/>
              </a:rPr>
              <a:t>professor e do CP.</a:t>
            </a:r>
            <a:endParaRPr lang="pt-BR" sz="1600" dirty="0">
              <a:latin typeface="Helvetica"/>
              <a:cs typeface="Helvetica"/>
            </a:endParaRPr>
          </a:p>
          <a:p>
            <a:endParaRPr lang="pt-BR" sz="1600" dirty="0">
              <a:solidFill>
                <a:schemeClr val="tx1">
                  <a:lumMod val="50000"/>
                  <a:lumOff val="5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7" name="Picture 6" descr="VER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9"/>
          <a:stretch/>
        </p:blipFill>
        <p:spPr>
          <a:xfrm>
            <a:off x="1445826" y="1051579"/>
            <a:ext cx="7248788" cy="7274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10633" y="1264639"/>
            <a:ext cx="6660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FORMAÇÃO DE PROFESSORES E COORD. PEDAGÓGICOS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9" name="Picture 8" descr="PIT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57" y="2715846"/>
            <a:ext cx="751769" cy="824680"/>
          </a:xfrm>
          <a:prstGeom prst="rect">
            <a:avLst/>
          </a:prstGeom>
        </p:spPr>
      </p:pic>
      <p:pic>
        <p:nvPicPr>
          <p:cNvPr id="10" name="Picture 9" descr="B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24" y="0"/>
            <a:ext cx="1599281" cy="1187243"/>
          </a:xfrm>
          <a:prstGeom prst="rect">
            <a:avLst/>
          </a:prstGeom>
        </p:spPr>
      </p:pic>
      <p:pic>
        <p:nvPicPr>
          <p:cNvPr id="11" name="Picture 10" descr="azu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553" y="193167"/>
            <a:ext cx="739260" cy="221778"/>
          </a:xfrm>
          <a:prstGeom prst="rect">
            <a:avLst/>
          </a:prstGeom>
        </p:spPr>
      </p:pic>
      <p:pic>
        <p:nvPicPr>
          <p:cNvPr id="12" name="Picture 11" descr="GO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89" y="240782"/>
            <a:ext cx="1224664" cy="745448"/>
          </a:xfrm>
          <a:prstGeom prst="rect">
            <a:avLst/>
          </a:prstGeom>
        </p:spPr>
      </p:pic>
      <p:pic>
        <p:nvPicPr>
          <p:cNvPr id="13" name="Picture 12" descr="MANG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447" y="3464602"/>
            <a:ext cx="2017862" cy="1345241"/>
          </a:xfrm>
          <a:prstGeom prst="rect">
            <a:avLst/>
          </a:prstGeom>
        </p:spPr>
      </p:pic>
      <p:pic>
        <p:nvPicPr>
          <p:cNvPr id="15" name="Picture 14" descr="folhinh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804" y="440726"/>
            <a:ext cx="461198" cy="529021"/>
          </a:xfrm>
          <a:prstGeom prst="rect">
            <a:avLst/>
          </a:prstGeom>
        </p:spPr>
      </p:pic>
      <p:pic>
        <p:nvPicPr>
          <p:cNvPr id="16" name="Picture 15" descr="BOL2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5"/>
          <a:stretch/>
        </p:blipFill>
        <p:spPr>
          <a:xfrm rot="5400000">
            <a:off x="-3540" y="3228731"/>
            <a:ext cx="674511" cy="220104"/>
          </a:xfrm>
          <a:prstGeom prst="rect">
            <a:avLst/>
          </a:prstGeom>
        </p:spPr>
      </p:pic>
      <p:pic>
        <p:nvPicPr>
          <p:cNvPr id="19" name="Picture 18" descr="rajado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182233" y="-78696"/>
            <a:ext cx="1575182" cy="36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9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marel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3" r="1761"/>
          <a:stretch/>
        </p:blipFill>
        <p:spPr>
          <a:xfrm rot="10800000">
            <a:off x="-195384" y="-58614"/>
            <a:ext cx="3045562" cy="879413"/>
          </a:xfrm>
          <a:prstGeom prst="rect">
            <a:avLst/>
          </a:prstGeom>
        </p:spPr>
      </p:pic>
      <p:pic>
        <p:nvPicPr>
          <p:cNvPr id="14" name="Picture 13" descr="BOL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53" y="4260312"/>
            <a:ext cx="722920" cy="7616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6854" y="1213324"/>
            <a:ext cx="875358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Helvetica"/>
                <a:cs typeface="Helvetica"/>
              </a:rPr>
              <a:t>Em São Paulo teremos </a:t>
            </a:r>
            <a:r>
              <a:rPr lang="pt-BR" sz="1600" dirty="0" smtClean="0">
                <a:latin typeface="Helvetica"/>
                <a:cs typeface="Helvetica"/>
              </a:rPr>
              <a:t>em 4 turmas, com grupos de até 125 professores e coordenadores pedagógicos</a:t>
            </a:r>
            <a:r>
              <a:rPr lang="pt-BR" sz="1600" dirty="0">
                <a:latin typeface="Helvetica"/>
                <a:cs typeface="Helvetica"/>
              </a:rPr>
              <a:t> </a:t>
            </a:r>
            <a:r>
              <a:rPr lang="pt-BR" sz="1600" dirty="0" smtClean="0">
                <a:latin typeface="Helvetica"/>
                <a:cs typeface="Helvetica"/>
              </a:rPr>
              <a:t>de </a:t>
            </a:r>
            <a:r>
              <a:rPr lang="pt-BR" sz="1600" dirty="0">
                <a:latin typeface="Helvetica"/>
                <a:cs typeface="Helvetica"/>
              </a:rPr>
              <a:t>23 a 27 de abril e 5 a 11 de maio. </a:t>
            </a:r>
            <a:r>
              <a:rPr lang="pt-BR" sz="1600" dirty="0" smtClean="0">
                <a:latin typeface="Helvetica"/>
                <a:cs typeface="Helvetica"/>
              </a:rPr>
              <a:t>Perfazendo um total de 500 participantes de 100 escolas.</a:t>
            </a:r>
            <a:endParaRPr lang="pt-BR" sz="1600" dirty="0">
              <a:latin typeface="Helvetica"/>
              <a:cs typeface="Helvetica"/>
            </a:endParaRPr>
          </a:p>
          <a:p>
            <a:pPr lvl="2"/>
            <a:endParaRPr lang="pt-BR" sz="1600" dirty="0" smtClean="0">
              <a:latin typeface="Helvetica"/>
              <a:cs typeface="Helvetica"/>
            </a:endParaRP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Apresentação do Instituo Alana, seus programas e EcoAtivos</a:t>
            </a:r>
            <a:endParaRPr lang="pt-BR" sz="1600" dirty="0">
              <a:latin typeface="Helvetica"/>
              <a:cs typeface="Helvetica"/>
            </a:endParaRP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Conversa sobre documentário – Criança a alma do negócio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Dinâmica </a:t>
            </a:r>
            <a:r>
              <a:rPr lang="pt-BR" sz="1600" dirty="0" smtClean="0">
                <a:latin typeface="Helvetica"/>
                <a:cs typeface="Helvetica"/>
              </a:rPr>
              <a:t>da Flor da Cultura de Sustentabilidade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Apresentação do contexto da educação ambiental e etapas do EcoAtivos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Apresentação do curso de Educação para a Sustentabilidade </a:t>
            </a:r>
            <a:r>
              <a:rPr lang="pt-BR" sz="1600" dirty="0">
                <a:latin typeface="Helvetica"/>
                <a:cs typeface="Helvetica"/>
              </a:rPr>
              <a:t>on-line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Apresentação do Desafio Criativos da Escola para colheita de projetos nas escolas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Oficina – Metodologia da Flor da Cultura da Sustentabilidade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Doação de publicações do Instituto Alana para as escolas</a:t>
            </a:r>
          </a:p>
          <a:p>
            <a:pPr lvl="2"/>
            <a:r>
              <a:rPr lang="pt-BR" sz="1600" dirty="0" smtClean="0">
                <a:latin typeface="Helvetica"/>
                <a:cs typeface="Helvetica"/>
              </a:rPr>
              <a:t>Distribuição de material de apoio ao professor e coordenador do EcoAtivos</a:t>
            </a:r>
          </a:p>
          <a:p>
            <a:pPr lvl="2"/>
            <a:endParaRPr lang="pt-BR" sz="1600" dirty="0" smtClean="0">
              <a:latin typeface="Helvetica"/>
              <a:cs typeface="Helvetica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6413" y="290476"/>
            <a:ext cx="4017109" cy="912294"/>
            <a:chOff x="1393897" y="1151304"/>
            <a:chExt cx="4017109" cy="912294"/>
          </a:xfrm>
        </p:grpSpPr>
        <p:pic>
          <p:nvPicPr>
            <p:cNvPr id="11" name="Picture 10" descr="azult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897" y="1151304"/>
              <a:ext cx="4017109" cy="912294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627625" y="1411725"/>
              <a:ext cx="33564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dirty="0" smtClean="0">
                  <a:solidFill>
                    <a:schemeClr val="bg1"/>
                  </a:solidFill>
                  <a:latin typeface="Helvetica"/>
                  <a:cs typeface="Helvetica"/>
                </a:rPr>
                <a:t>FORMAÇÃO PRESENCIAL </a:t>
              </a:r>
              <a:r>
                <a:rPr lang="pt-BR" dirty="0">
                  <a:solidFill>
                    <a:schemeClr val="bg1"/>
                  </a:solidFill>
                  <a:latin typeface="Helvetica"/>
                  <a:cs typeface="Helvetica"/>
                </a:rPr>
                <a:t>8</a:t>
              </a:r>
              <a:r>
                <a:rPr lang="pt-BR" dirty="0" smtClean="0">
                  <a:solidFill>
                    <a:schemeClr val="bg1"/>
                  </a:solidFill>
                  <a:latin typeface="Helvetica"/>
                  <a:cs typeface="Helvetica"/>
                </a:rPr>
                <a:t>h</a:t>
              </a:r>
              <a:endParaRPr lang="en-US" sz="28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445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4" y="-1334"/>
            <a:ext cx="3270980" cy="1046020"/>
          </a:xfrm>
          <a:prstGeom prst="rect">
            <a:avLst/>
          </a:prstGeom>
        </p:spPr>
      </p:pic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201881" y="1140031"/>
            <a:ext cx="8787739" cy="3823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dirty="0" smtClean="0">
                <a:latin typeface="Helvetica"/>
                <a:cs typeface="Helvetica"/>
              </a:rPr>
              <a:t>O curso </a:t>
            </a:r>
            <a:r>
              <a:rPr lang="pt-BR" sz="1600" dirty="0">
                <a:latin typeface="Helvetica"/>
                <a:cs typeface="Helvetica"/>
              </a:rPr>
              <a:t>on-line </a:t>
            </a:r>
            <a:r>
              <a:rPr lang="pt-BR" sz="1600" dirty="0" smtClean="0">
                <a:latin typeface="Helvetica"/>
                <a:cs typeface="Helvetica"/>
              </a:rPr>
              <a:t>terá </a:t>
            </a:r>
            <a:r>
              <a:rPr lang="pt-BR" sz="1600" dirty="0" smtClean="0">
                <a:latin typeface="Helvetica"/>
                <a:cs typeface="Helvetica"/>
              </a:rPr>
              <a:t>três </a:t>
            </a:r>
            <a:r>
              <a:rPr lang="pt-BR" sz="1600" dirty="0" smtClean="0">
                <a:latin typeface="Helvetica"/>
                <a:cs typeface="Helvetica"/>
              </a:rPr>
              <a:t>módulos</a:t>
            </a:r>
            <a:r>
              <a:rPr lang="pt-BR" sz="1600" dirty="0">
                <a:latin typeface="Helvetica"/>
                <a:cs typeface="Helvetica"/>
              </a:rPr>
              <a:t>: o </a:t>
            </a:r>
            <a:r>
              <a:rPr lang="pt-BR" sz="1600" dirty="0" smtClean="0">
                <a:latin typeface="Helvetica"/>
                <a:cs typeface="Helvetica"/>
              </a:rPr>
              <a:t>básico, o </a:t>
            </a:r>
            <a:r>
              <a:rPr lang="pt-BR" sz="1600" dirty="0">
                <a:latin typeface="Helvetica"/>
                <a:cs typeface="Helvetica"/>
              </a:rPr>
              <a:t>temático, e </a:t>
            </a:r>
            <a:r>
              <a:rPr lang="pt-BR" sz="1600" dirty="0" smtClean="0">
                <a:latin typeface="Helvetica"/>
                <a:cs typeface="Helvetica"/>
              </a:rPr>
              <a:t>o gestão democrática, e irá </a:t>
            </a:r>
            <a:r>
              <a:rPr lang="pt-BR" sz="1600" dirty="0">
                <a:latin typeface="Helvetica"/>
                <a:cs typeface="Helvetica"/>
              </a:rPr>
              <a:t>utilizar a plataforma Moodle no modelo auto </a:t>
            </a:r>
            <a:r>
              <a:rPr lang="pt-BR" sz="1600" dirty="0" smtClean="0">
                <a:latin typeface="Helvetica"/>
                <a:cs typeface="Helvetica"/>
              </a:rPr>
              <a:t>instrucional</a:t>
            </a:r>
            <a:r>
              <a:rPr lang="pt-BR" sz="1600" dirty="0">
                <a:latin typeface="Helvetica"/>
                <a:cs typeface="Helvetica"/>
              </a:rPr>
              <a:t>.</a:t>
            </a:r>
            <a:endParaRPr lang="pt-BR" sz="1600" dirty="0" smtClean="0">
              <a:latin typeface="Helvetica"/>
              <a:cs typeface="Helvetica"/>
            </a:endParaRPr>
          </a:p>
          <a:p>
            <a:pPr marL="0" indent="0">
              <a:buNone/>
            </a:pPr>
            <a:endParaRPr lang="pt-BR" sz="1600" dirty="0" smtClean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O básico é obrigatório a todos os participantes. </a:t>
            </a:r>
            <a:endParaRPr lang="pt-BR" sz="1600" dirty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O temático contém 6 temas e os professores podem ser escolher no mínimo 2 módulos. </a:t>
            </a:r>
            <a:endParaRPr lang="pt-BR" sz="1600" dirty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O de gestão democrática é voltado ao coordenador pedagógico, que deverá também participar do módulo de interação humana, que faz parte do módulo temático.</a:t>
            </a:r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pt-BR" sz="1600" dirty="0" smtClean="0">
                <a:latin typeface="Helvetica"/>
                <a:cs typeface="Helvetica"/>
              </a:rPr>
              <a:t>A participação mínima nestes três módulos consolida 32h e a máxima de 82h. Sendo Que o mínimo deverá ocorrer de abril a julho de 2018, mas a plataforma estará aberta até novembro de 2018.</a:t>
            </a:r>
            <a:endParaRPr lang="pt-BR" sz="1600" dirty="0">
              <a:latin typeface="Helvetica"/>
              <a:cs typeface="Helvetica"/>
            </a:endParaRPr>
          </a:p>
          <a:p>
            <a:pPr marL="0" indent="0">
              <a:buNone/>
            </a:pPr>
            <a:endParaRPr lang="pt-BR" sz="16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None/>
            </a:pPr>
            <a:endParaRPr lang="pt-BR" sz="1800" dirty="0" smtClean="0"/>
          </a:p>
        </p:txBody>
      </p:sp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410310" y="296600"/>
            <a:ext cx="3751382" cy="68275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26237" y="425361"/>
            <a:ext cx="25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FORMAÇÃO ON-LINE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9695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5488" y="-61888"/>
            <a:ext cx="4358006" cy="1046020"/>
          </a:xfrm>
          <a:prstGeom prst="rect">
            <a:avLst/>
          </a:prstGeom>
        </p:spPr>
      </p:pic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201881" y="1140031"/>
            <a:ext cx="8787739" cy="3823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dirty="0" smtClean="0">
                <a:latin typeface="Helvetica"/>
                <a:cs typeface="Helvetica"/>
              </a:rPr>
              <a:t>O</a:t>
            </a:r>
            <a:r>
              <a:rPr lang="pt-B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pt-BR" sz="1600" b="1" dirty="0" smtClean="0">
                <a:solidFill>
                  <a:srgbClr val="E46C0A"/>
                </a:solidFill>
                <a:latin typeface="Helvetica"/>
                <a:cs typeface="Helvetica"/>
              </a:rPr>
              <a:t>módulo </a:t>
            </a:r>
            <a:r>
              <a:rPr lang="pt-BR" sz="1600" b="1" dirty="0">
                <a:solidFill>
                  <a:srgbClr val="E46C0A"/>
                </a:solidFill>
                <a:latin typeface="Helvetica"/>
                <a:cs typeface="Helvetica"/>
              </a:rPr>
              <a:t>básico </a:t>
            </a:r>
            <a:r>
              <a:rPr lang="pt-BR" sz="1600" dirty="0" smtClean="0">
                <a:latin typeface="Helvetica"/>
                <a:cs typeface="Helvetica"/>
              </a:rPr>
              <a:t>consiste em 11 aulas</a:t>
            </a:r>
            <a:endParaRPr lang="pt-BR" sz="1600" b="1" dirty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Introdução;</a:t>
            </a: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Mudanças Climáticas; </a:t>
            </a: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ODS </a:t>
            </a:r>
            <a:r>
              <a:rPr lang="pt-BR" sz="1600" dirty="0">
                <a:latin typeface="Helvetica"/>
                <a:cs typeface="Helvetica"/>
              </a:rPr>
              <a:t>– 17 Objetivos do Desenvolvimento Sustentável; </a:t>
            </a:r>
            <a:endParaRPr lang="pt-BR" sz="1600" dirty="0" smtClean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Carta </a:t>
            </a:r>
            <a:r>
              <a:rPr lang="pt-BR" sz="1600" dirty="0">
                <a:latin typeface="Helvetica"/>
                <a:cs typeface="Helvetica"/>
              </a:rPr>
              <a:t>da Terra;</a:t>
            </a:r>
            <a:endParaRPr lang="pt-BR" sz="1600" dirty="0" smtClean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Pegada </a:t>
            </a:r>
            <a:r>
              <a:rPr lang="pt-BR" sz="1600" dirty="0">
                <a:latin typeface="Helvetica"/>
                <a:cs typeface="Helvetica"/>
              </a:rPr>
              <a:t>Ecológica; </a:t>
            </a:r>
            <a:endParaRPr lang="pt-BR" sz="1600" dirty="0" smtClean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A </a:t>
            </a:r>
            <a:r>
              <a:rPr lang="pt-BR" sz="1600" dirty="0">
                <a:latin typeface="Helvetica"/>
                <a:cs typeface="Helvetica"/>
              </a:rPr>
              <a:t>História das Coisas</a:t>
            </a:r>
            <a:r>
              <a:rPr lang="pt-BR" sz="1600" dirty="0" smtClean="0">
                <a:latin typeface="Helvetica"/>
                <a:cs typeface="Helvetica"/>
              </a:rPr>
              <a:t>; </a:t>
            </a: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Publicidade </a:t>
            </a:r>
            <a:r>
              <a:rPr lang="pt-BR" sz="1600" dirty="0">
                <a:latin typeface="Helvetica"/>
                <a:cs typeface="Helvetica"/>
              </a:rPr>
              <a:t>Infantil; </a:t>
            </a:r>
            <a:endParaRPr lang="pt-BR" sz="1600" dirty="0" smtClean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Criança </a:t>
            </a:r>
            <a:r>
              <a:rPr lang="pt-BR" sz="1600" dirty="0">
                <a:latin typeface="Helvetica"/>
                <a:cs typeface="Helvetica"/>
              </a:rPr>
              <a:t>e Natureza; </a:t>
            </a:r>
            <a:endParaRPr lang="pt-BR" sz="1600" dirty="0" smtClean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Território </a:t>
            </a:r>
            <a:r>
              <a:rPr lang="pt-BR" sz="1600" dirty="0">
                <a:latin typeface="Helvetica"/>
                <a:cs typeface="Helvetica"/>
              </a:rPr>
              <a:t>do </a:t>
            </a:r>
            <a:r>
              <a:rPr lang="pt-BR" sz="1600" dirty="0" smtClean="0">
                <a:latin typeface="Helvetica"/>
                <a:cs typeface="Helvetica"/>
              </a:rPr>
              <a:t>Brincar.</a:t>
            </a: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Metodologia da </a:t>
            </a:r>
            <a:r>
              <a:rPr lang="pt-BR" sz="1600" dirty="0">
                <a:latin typeface="Helvetica"/>
                <a:cs typeface="Helvetica"/>
              </a:rPr>
              <a:t>Flor da Cultura de </a:t>
            </a:r>
            <a:r>
              <a:rPr lang="pt-BR" sz="1600" dirty="0" smtClean="0">
                <a:latin typeface="Helvetica"/>
                <a:cs typeface="Helvetica"/>
              </a:rPr>
              <a:t>Sustentabilidade;</a:t>
            </a: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Elaboração </a:t>
            </a:r>
            <a:r>
              <a:rPr lang="pt-BR" sz="1600" dirty="0">
                <a:latin typeface="Helvetica"/>
                <a:cs typeface="Helvetica"/>
              </a:rPr>
              <a:t>de </a:t>
            </a:r>
            <a:r>
              <a:rPr lang="pt-BR" sz="1600" dirty="0" smtClean="0">
                <a:latin typeface="Helvetica"/>
                <a:cs typeface="Helvetica"/>
              </a:rPr>
              <a:t>projetos.</a:t>
            </a:r>
            <a:endParaRPr lang="pt-BR" sz="1800" dirty="0" smtClean="0"/>
          </a:p>
        </p:txBody>
      </p:sp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410309" y="239149"/>
            <a:ext cx="5045269" cy="68275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0309" y="425361"/>
            <a:ext cx="4850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FORMAÇÃO ON-LINE MODULO BASICO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336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66036" y="604321"/>
            <a:ext cx="3270980" cy="1046020"/>
          </a:xfrm>
          <a:prstGeom prst="rect">
            <a:avLst/>
          </a:prstGeom>
        </p:spPr>
      </p:pic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201882" y="2517169"/>
            <a:ext cx="1935144" cy="244671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1800" dirty="0" smtClean="0"/>
              <a:t>O professor poderá escolher no mínimo dois módulos temáticos.</a:t>
            </a:r>
          </a:p>
        </p:txBody>
      </p:sp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0" y="85656"/>
            <a:ext cx="2259643" cy="22709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425361"/>
            <a:ext cx="1834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dirty="0" smtClean="0">
              <a:solidFill>
                <a:schemeClr val="bg1"/>
              </a:solidFill>
              <a:latin typeface="Helvetica"/>
              <a:cs typeface="Helvetica"/>
            </a:endParaRPr>
          </a:p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FORMAÇÃO ON-LINE TEMÁTICA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878" y="7063"/>
            <a:ext cx="675012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3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5488" y="-61888"/>
            <a:ext cx="4358006" cy="1046020"/>
          </a:xfrm>
          <a:prstGeom prst="rect">
            <a:avLst/>
          </a:prstGeom>
        </p:spPr>
      </p:pic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852755" y="1910593"/>
            <a:ext cx="5856270" cy="3823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dirty="0" smtClean="0">
                <a:latin typeface="Helvetica"/>
                <a:cs typeface="Helvetica"/>
              </a:rPr>
              <a:t>O</a:t>
            </a:r>
            <a:r>
              <a:rPr lang="pt-B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pt-BR" sz="1600" b="1" dirty="0" smtClean="0">
                <a:solidFill>
                  <a:srgbClr val="E46C0A"/>
                </a:solidFill>
                <a:latin typeface="Helvetica"/>
                <a:cs typeface="Helvetica"/>
              </a:rPr>
              <a:t>módulo de gestão democrática </a:t>
            </a:r>
            <a:r>
              <a:rPr lang="pt-BR" sz="1600" dirty="0" smtClean="0">
                <a:latin typeface="Helvetica"/>
                <a:cs typeface="Helvetica"/>
              </a:rPr>
              <a:t>consiste em 5 aulas e é dirigido ao coordenado pedagógico, mas caso você professor queira participar, o módulo estará aberto.</a:t>
            </a:r>
          </a:p>
          <a:p>
            <a:pPr marL="0" indent="0">
              <a:buNone/>
            </a:pPr>
            <a:endParaRPr lang="pt-BR" sz="1600" b="1" dirty="0">
              <a:latin typeface="Helvetica"/>
              <a:cs typeface="Helvetica"/>
            </a:endParaRPr>
          </a:p>
          <a:p>
            <a:r>
              <a:rPr lang="pt-BR" sz="1600" dirty="0"/>
              <a:t>Introdução</a:t>
            </a:r>
          </a:p>
          <a:p>
            <a:r>
              <a:rPr lang="pt-BR" sz="1600" dirty="0"/>
              <a:t>A gestão democrática na legislação brasileira</a:t>
            </a:r>
          </a:p>
          <a:p>
            <a:r>
              <a:rPr lang="pt-BR" sz="1600" dirty="0"/>
              <a:t>Contexto histórico da Educação Democrática</a:t>
            </a:r>
          </a:p>
          <a:p>
            <a:r>
              <a:rPr lang="pt-BR" sz="1600" dirty="0"/>
              <a:t>Educação Democrática no Brasil</a:t>
            </a:r>
          </a:p>
          <a:p>
            <a:r>
              <a:rPr lang="pt-BR" sz="1600" dirty="0"/>
              <a:t>Educação Democrática e Direitos Humanos</a:t>
            </a:r>
          </a:p>
          <a:p>
            <a:pPr marL="0" indent="0">
              <a:buNone/>
            </a:pPr>
            <a:endParaRPr lang="pt-BR" sz="1600" b="1" dirty="0">
              <a:latin typeface="Helvetica"/>
              <a:cs typeface="Helvetica"/>
            </a:endParaRPr>
          </a:p>
        </p:txBody>
      </p:sp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312704" y="202655"/>
            <a:ext cx="5045269" cy="10528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0309" y="425361"/>
            <a:ext cx="4850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FORMAÇÃO ON-LINE MODULO GESTÃO DEMOCRÁTICA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196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ros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47" y="918311"/>
            <a:ext cx="863187" cy="742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3729" y="1914858"/>
            <a:ext cx="731573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Helvetica"/>
                <a:cs typeface="Helvetica"/>
              </a:rPr>
              <a:t>Os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projetos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realizados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nas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escolas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irão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utilizar</a:t>
            </a:r>
            <a:r>
              <a:rPr lang="en-US" sz="1600" dirty="0">
                <a:latin typeface="Helvetica"/>
                <a:cs typeface="Helvetica"/>
              </a:rPr>
              <a:t> a </a:t>
            </a:r>
            <a:r>
              <a:rPr lang="en-US" sz="1600" dirty="0" err="1">
                <a:latin typeface="Helvetica"/>
                <a:cs typeface="Helvetica"/>
              </a:rPr>
              <a:t>metodologia</a:t>
            </a:r>
            <a:r>
              <a:rPr lang="en-US" sz="1600" dirty="0">
                <a:latin typeface="Helvetica"/>
                <a:cs typeface="Helvetica"/>
              </a:rPr>
              <a:t> do </a:t>
            </a:r>
            <a:r>
              <a:rPr lang="en-US" sz="1600" dirty="0" err="1" smtClean="0">
                <a:latin typeface="Helvetica"/>
                <a:cs typeface="Helvetica"/>
              </a:rPr>
              <a:t>programa</a:t>
            </a:r>
            <a:r>
              <a:rPr lang="en-US" sz="1600" dirty="0" smtClean="0">
                <a:latin typeface="Helvetica"/>
                <a:cs typeface="Helvetica"/>
              </a:rPr>
              <a:t> </a:t>
            </a:r>
            <a:r>
              <a:rPr lang="en-US" sz="1600" b="1" dirty="0">
                <a:latin typeface="Helvetica"/>
                <a:cs typeface="Helvetica"/>
              </a:rPr>
              <a:t>"</a:t>
            </a:r>
            <a:r>
              <a:rPr lang="en-US" sz="1600" b="1" dirty="0" err="1">
                <a:latin typeface="Helvetica"/>
                <a:cs typeface="Helvetica"/>
              </a:rPr>
              <a:t>C</a:t>
            </a:r>
            <a:r>
              <a:rPr lang="en-US" sz="1600" b="1" dirty="0" err="1" smtClean="0">
                <a:latin typeface="Helvetica"/>
                <a:cs typeface="Helvetica"/>
              </a:rPr>
              <a:t>riativos</a:t>
            </a:r>
            <a:r>
              <a:rPr lang="en-US" sz="1600" b="1" dirty="0" smtClean="0">
                <a:latin typeface="Helvetica"/>
                <a:cs typeface="Helvetica"/>
              </a:rPr>
              <a:t> </a:t>
            </a:r>
            <a:r>
              <a:rPr lang="en-US" sz="1600" b="1" dirty="0">
                <a:latin typeface="Helvetica"/>
                <a:cs typeface="Helvetica"/>
              </a:rPr>
              <a:t>da </a:t>
            </a:r>
            <a:r>
              <a:rPr lang="en-US" sz="1600" b="1" dirty="0" err="1">
                <a:latin typeface="Helvetica"/>
                <a:cs typeface="Helvetica"/>
              </a:rPr>
              <a:t>Escola</a:t>
            </a:r>
            <a:r>
              <a:rPr lang="en-US" sz="1600" b="1" dirty="0" smtClean="0">
                <a:latin typeface="Helvetica"/>
                <a:cs typeface="Helvetica"/>
              </a:rPr>
              <a:t>”</a:t>
            </a:r>
            <a:r>
              <a:rPr lang="en-US" sz="1600" dirty="0" smtClean="0">
                <a:latin typeface="Helvetica"/>
                <a:cs typeface="Helvetica"/>
              </a:rPr>
              <a:t>, Design </a:t>
            </a:r>
            <a:r>
              <a:rPr lang="en-US" sz="1600" dirty="0">
                <a:latin typeface="Helvetica"/>
                <a:cs typeface="Helvetica"/>
              </a:rPr>
              <a:t>for Change, </a:t>
            </a:r>
            <a:r>
              <a:rPr lang="en-US" sz="1600" dirty="0" err="1">
                <a:latin typeface="Helvetica"/>
                <a:cs typeface="Helvetica"/>
              </a:rPr>
              <a:t>realizado</a:t>
            </a:r>
            <a:r>
              <a:rPr lang="en-US" sz="1600" dirty="0">
                <a:latin typeface="Helvetica"/>
                <a:cs typeface="Helvetica"/>
              </a:rPr>
              <a:t> no </a:t>
            </a:r>
            <a:r>
              <a:rPr lang="en-US" sz="1600" dirty="0" err="1">
                <a:latin typeface="Helvetica"/>
                <a:cs typeface="Helvetica"/>
              </a:rPr>
              <a:t>Brasil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pelo</a:t>
            </a:r>
            <a:r>
              <a:rPr lang="en-US" sz="1600" dirty="0">
                <a:latin typeface="Helvetica"/>
                <a:cs typeface="Helvetica"/>
              </a:rPr>
              <a:t> Alana, </a:t>
            </a:r>
            <a:r>
              <a:rPr lang="en-US" sz="1600" dirty="0" err="1">
                <a:latin typeface="Helvetica"/>
                <a:cs typeface="Helvetica"/>
              </a:rPr>
              <a:t>para</a:t>
            </a:r>
            <a:r>
              <a:rPr lang="en-US" sz="1600" dirty="0">
                <a:latin typeface="Helvetica"/>
                <a:cs typeface="Helvetica"/>
              </a:rPr>
              <a:t> que as </a:t>
            </a:r>
            <a:r>
              <a:rPr lang="en-US" sz="1600" dirty="0" err="1">
                <a:latin typeface="Helvetica"/>
                <a:cs typeface="Helvetica"/>
              </a:rPr>
              <a:t>iniciativas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inscritas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possam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participar</a:t>
            </a:r>
            <a:r>
              <a:rPr lang="en-US" sz="1600" dirty="0">
                <a:latin typeface="Helvetica"/>
                <a:cs typeface="Helvetica"/>
              </a:rPr>
              <a:t> do “</a:t>
            </a:r>
            <a:r>
              <a:rPr lang="en-US" sz="1600" dirty="0" err="1">
                <a:latin typeface="Helvetica"/>
                <a:cs typeface="Helvetica"/>
              </a:rPr>
              <a:t>Desafio</a:t>
            </a:r>
            <a:r>
              <a:rPr lang="en-US" sz="1600" dirty="0">
                <a:latin typeface="Helvetica"/>
                <a:cs typeface="Helvetica"/>
              </a:rPr>
              <a:t> </a:t>
            </a:r>
            <a:r>
              <a:rPr lang="en-US" sz="1600" dirty="0" err="1">
                <a:latin typeface="Helvetica"/>
                <a:cs typeface="Helvetica"/>
              </a:rPr>
              <a:t>Criativos</a:t>
            </a:r>
            <a:r>
              <a:rPr lang="en-US" sz="1600" dirty="0">
                <a:latin typeface="Helvetica"/>
                <a:cs typeface="Helvetica"/>
              </a:rPr>
              <a:t> da Escola”</a:t>
            </a:r>
            <a:r>
              <a:rPr lang="en-US" sz="1600" dirty="0" smtClean="0">
                <a:latin typeface="Helvetica"/>
                <a:cs typeface="Helvetica"/>
              </a:rPr>
              <a:t>.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A </a:t>
            </a:r>
            <a:r>
              <a:rPr lang="pt-BR" sz="1600" dirty="0">
                <a:latin typeface="Helvetica"/>
                <a:cs typeface="Helvetica"/>
              </a:rPr>
              <a:t>elaboração dos projetos visam estimular ainda mais o engajamento dos alunos e da comunidade escolar no conhecimento da realidade local e na busca de soluções.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94261" y="4376518"/>
            <a:ext cx="2802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www.criativosdaescola.com.br</a:t>
            </a:r>
            <a:endParaRPr lang="pt-BR" sz="1600" b="1" dirty="0">
              <a:solidFill>
                <a:schemeClr val="tx1">
                  <a:lumMod val="50000"/>
                  <a:lumOff val="5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8" name="Picture 7" descr="logocr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0"/>
          <a:stretch/>
        </p:blipFill>
        <p:spPr>
          <a:xfrm>
            <a:off x="6466111" y="3874036"/>
            <a:ext cx="1288317" cy="1004964"/>
          </a:xfrm>
          <a:prstGeom prst="rect">
            <a:avLst/>
          </a:prstGeom>
        </p:spPr>
      </p:pic>
      <p:pic>
        <p:nvPicPr>
          <p:cNvPr id="10" name="Picture 9" descr="VER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9"/>
          <a:stretch/>
        </p:blipFill>
        <p:spPr>
          <a:xfrm>
            <a:off x="851344" y="1040881"/>
            <a:ext cx="4062575" cy="7274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55185" y="1227063"/>
            <a:ext cx="3118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PROJETOS NAS ESCOLAS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167923" y="-68387"/>
            <a:ext cx="3438769" cy="1797539"/>
            <a:chOff x="5167923" y="-68387"/>
            <a:chExt cx="3438769" cy="1797539"/>
          </a:xfrm>
        </p:grpSpPr>
        <p:sp>
          <p:nvSpPr>
            <p:cNvPr id="25" name="Rectangle 24"/>
            <p:cNvSpPr/>
            <p:nvPr/>
          </p:nvSpPr>
          <p:spPr>
            <a:xfrm>
              <a:off x="5167923" y="-68387"/>
              <a:ext cx="3438769" cy="17975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Picture 8" descr="horta copy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6108" y="66979"/>
              <a:ext cx="1706010" cy="1549826"/>
            </a:xfrm>
            <a:prstGeom prst="rect">
              <a:avLst/>
            </a:prstGeom>
          </p:spPr>
        </p:pic>
        <p:pic>
          <p:nvPicPr>
            <p:cNvPr id="12" name="Picture 11" descr="ase copy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1005" y="97690"/>
              <a:ext cx="1368459" cy="1519115"/>
            </a:xfrm>
            <a:prstGeom prst="rect">
              <a:avLst/>
            </a:prstGeom>
          </p:spPr>
        </p:pic>
      </p:grpSp>
      <p:pic>
        <p:nvPicPr>
          <p:cNvPr id="16" name="Picture 15" descr="azulclar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19" y="1660349"/>
            <a:ext cx="226102" cy="66215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97677" y="4376518"/>
            <a:ext cx="18139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www.dfcworld.com</a:t>
            </a:r>
            <a:endParaRPr lang="pt-BR" sz="1400" b="1" dirty="0">
              <a:solidFill>
                <a:schemeClr val="tx1">
                  <a:lumMod val="50000"/>
                  <a:lumOff val="5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24" name="Picture 23" descr="FOLHA.pn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9" y="1083245"/>
            <a:ext cx="503116" cy="57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4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L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846" y="456500"/>
            <a:ext cx="722920" cy="761648"/>
          </a:xfrm>
          <a:prstGeom prst="rect">
            <a:avLst/>
          </a:prstGeom>
        </p:spPr>
      </p:pic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629392" y="1542075"/>
            <a:ext cx="7968343" cy="3394472"/>
          </a:xfrm>
        </p:spPr>
        <p:txBody>
          <a:bodyPr>
            <a:normAutofit/>
          </a:bodyPr>
          <a:lstStyle/>
          <a:p>
            <a:r>
              <a:rPr lang="pt-BR" sz="1600" dirty="0">
                <a:latin typeface="Helvetica"/>
                <a:cs typeface="Helvetica"/>
              </a:rPr>
              <a:t>A</a:t>
            </a:r>
            <a:r>
              <a:rPr lang="pt-BR" sz="1600" dirty="0" smtClean="0">
                <a:latin typeface="Helvetica"/>
                <a:cs typeface="Helvetica"/>
              </a:rPr>
              <a:t>s </a:t>
            </a:r>
            <a:r>
              <a:rPr lang="pt-BR" sz="1600" dirty="0">
                <a:latin typeface="Helvetica"/>
                <a:cs typeface="Helvetica"/>
              </a:rPr>
              <a:t>escolas interessadas devem ser inscrever no </a:t>
            </a:r>
            <a:r>
              <a:rPr lang="pt-BR" sz="1600" dirty="0" smtClean="0">
                <a:latin typeface="Helvetica"/>
                <a:cs typeface="Helvetica"/>
              </a:rPr>
              <a:t>link do </a:t>
            </a:r>
            <a:r>
              <a:rPr lang="pt-BR" sz="1600" dirty="0" err="1" smtClean="0">
                <a:latin typeface="Helvetica"/>
                <a:cs typeface="Helvetica"/>
              </a:rPr>
              <a:t>googleforms</a:t>
            </a:r>
            <a:r>
              <a:rPr lang="pt-BR" sz="1600" smtClean="0">
                <a:latin typeface="Helvetica"/>
                <a:cs typeface="Helvetica"/>
              </a:rPr>
              <a:t>, </a:t>
            </a:r>
            <a:r>
              <a:rPr lang="pt-BR" sz="1600" smtClean="0">
                <a:latin typeface="Helvetica"/>
                <a:cs typeface="Helvetica"/>
              </a:rPr>
              <a:t>em </a:t>
            </a:r>
            <a:r>
              <a:rPr lang="pt-BR" sz="1600" dirty="0" smtClean="0">
                <a:latin typeface="Helvetica"/>
                <a:cs typeface="Helvetica"/>
              </a:rPr>
              <a:t>março de 2018, </a:t>
            </a:r>
            <a:r>
              <a:rPr lang="pt-BR" sz="1600" dirty="0">
                <a:latin typeface="Helvetica"/>
                <a:cs typeface="Helvetica"/>
              </a:rPr>
              <a:t>tendo um responsável pela inscrição, de preferencia da área </a:t>
            </a:r>
            <a:r>
              <a:rPr lang="pt-BR" sz="1600" dirty="0" smtClean="0">
                <a:latin typeface="Helvetica"/>
                <a:cs typeface="Helvetica"/>
              </a:rPr>
              <a:t>pedagógica.</a:t>
            </a:r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r>
              <a:rPr lang="pt-BR" sz="1600" dirty="0" smtClean="0">
                <a:latin typeface="Helvetica"/>
                <a:cs typeface="Helvetica"/>
              </a:rPr>
              <a:t>Sugerimos que cada escola forme </a:t>
            </a:r>
            <a:r>
              <a:rPr lang="pt-BR" sz="1600" dirty="0">
                <a:latin typeface="Helvetica"/>
                <a:cs typeface="Helvetica"/>
              </a:rPr>
              <a:t>uma equipe de 5 profissionais da escola, </a:t>
            </a:r>
            <a:r>
              <a:rPr lang="pt-BR" sz="1600" dirty="0" smtClean="0">
                <a:latin typeface="Helvetica"/>
                <a:cs typeface="Helvetica"/>
              </a:rPr>
              <a:t>envolvendo;</a:t>
            </a: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4 </a:t>
            </a:r>
            <a:r>
              <a:rPr lang="pt-BR" sz="1600" dirty="0">
                <a:latin typeface="Helvetica"/>
                <a:cs typeface="Helvetica"/>
              </a:rPr>
              <a:t>professores (dois dos 1º ao 3º anos e dois do 4º e 5º anos e </a:t>
            </a:r>
            <a:endParaRPr lang="pt-BR" sz="1600" dirty="0" smtClean="0">
              <a:latin typeface="Helvetica"/>
              <a:cs typeface="Helvetica"/>
            </a:endParaRPr>
          </a:p>
          <a:p>
            <a:pPr lvl="1"/>
            <a:r>
              <a:rPr lang="pt-BR" sz="1600" dirty="0" smtClean="0">
                <a:latin typeface="Helvetica"/>
                <a:cs typeface="Helvetica"/>
              </a:rPr>
              <a:t>1 </a:t>
            </a:r>
            <a:r>
              <a:rPr lang="pt-BR" sz="1600" dirty="0">
                <a:latin typeface="Helvetica"/>
                <a:cs typeface="Helvetica"/>
              </a:rPr>
              <a:t>coordenador </a:t>
            </a:r>
            <a:r>
              <a:rPr lang="pt-BR" sz="1600" dirty="0" smtClean="0">
                <a:latin typeface="Helvetica"/>
                <a:cs typeface="Helvetica"/>
              </a:rPr>
              <a:t>pedagógico.</a:t>
            </a:r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</p:txBody>
      </p:sp>
      <p:pic>
        <p:nvPicPr>
          <p:cNvPr id="7" name="Picture 6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830383" y="747367"/>
            <a:ext cx="3497383" cy="682759"/>
          </a:xfrm>
          <a:prstGeom prst="rect">
            <a:avLst/>
          </a:prstGeom>
        </p:spPr>
      </p:pic>
      <p:pic>
        <p:nvPicPr>
          <p:cNvPr id="8" name="Picture 7" descr="RE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8333"/>
          <a:stretch/>
        </p:blipFill>
        <p:spPr>
          <a:xfrm>
            <a:off x="1367689" y="678982"/>
            <a:ext cx="2403232" cy="5391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75154" y="747367"/>
            <a:ext cx="2188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INSCRIÇÕES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12" name="Picture 11" descr="LES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921" y="456500"/>
            <a:ext cx="1526078" cy="1017111"/>
          </a:xfrm>
          <a:prstGeom prst="rect">
            <a:avLst/>
          </a:prstGeom>
        </p:spPr>
      </p:pic>
      <p:pic>
        <p:nvPicPr>
          <p:cNvPr id="13" name="Picture 12" descr="rajad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8192667" y="4936547"/>
            <a:ext cx="1166256" cy="361502"/>
          </a:xfrm>
          <a:prstGeom prst="rect">
            <a:avLst/>
          </a:prstGeom>
        </p:spPr>
      </p:pic>
      <p:pic>
        <p:nvPicPr>
          <p:cNvPr id="15" name="Picture 14" descr="VOLV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797" y="758164"/>
            <a:ext cx="234461" cy="68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ter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81515"/>
            <a:ext cx="2421467" cy="2535227"/>
          </a:xfrm>
          <a:prstGeom prst="rect">
            <a:avLst/>
          </a:prstGeom>
        </p:spPr>
      </p:pic>
      <p:pic>
        <p:nvPicPr>
          <p:cNvPr id="9" name="Picture 8" descr="RECI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8" r="5744"/>
          <a:stretch/>
        </p:blipFill>
        <p:spPr>
          <a:xfrm>
            <a:off x="350208" y="549709"/>
            <a:ext cx="1398486" cy="1374828"/>
          </a:xfrm>
          <a:prstGeom prst="rect">
            <a:avLst/>
          </a:prstGeom>
        </p:spPr>
      </p:pic>
      <p:pic>
        <p:nvPicPr>
          <p:cNvPr id="11" name="Picture 10" descr="A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2" y="2732214"/>
            <a:ext cx="4482912" cy="24112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43427" y="2240000"/>
            <a:ext cx="5684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Helvetica"/>
                <a:cs typeface="Helvetica"/>
              </a:rPr>
              <a:t>O projeto </a:t>
            </a:r>
            <a:r>
              <a:rPr lang="pt-BR" sz="1600" b="1" dirty="0">
                <a:latin typeface="Helvetica"/>
                <a:cs typeface="Helvetica"/>
              </a:rPr>
              <a:t>EcoAtivos</a:t>
            </a:r>
            <a:r>
              <a:rPr lang="pt-BR" sz="1600" dirty="0">
                <a:latin typeface="Helvetica"/>
                <a:cs typeface="Helvetica"/>
              </a:rPr>
              <a:t> terá equipe externa de avaliação, que tem como objetivo quantificar os resultados alcançados </a:t>
            </a:r>
            <a:r>
              <a:rPr lang="pt-BR" sz="1600" dirty="0" smtClean="0">
                <a:latin typeface="Helvetica"/>
                <a:cs typeface="Helvetica"/>
              </a:rPr>
              <a:t>e </a:t>
            </a:r>
            <a:r>
              <a:rPr lang="pt-BR" sz="1600" dirty="0">
                <a:latin typeface="Helvetica"/>
                <a:cs typeface="Helvetica"/>
              </a:rPr>
              <a:t>melhorar a qualidade das ações desenvolvidas ao longo do processo, visando aprimorá-las e potencializá-las.</a:t>
            </a:r>
            <a:r>
              <a:rPr lang="en-US" sz="1600" dirty="0">
                <a:latin typeface="Helvetica"/>
                <a:cs typeface="Helvetica"/>
              </a:rPr>
              <a:t> </a:t>
            </a:r>
            <a:endParaRPr lang="pt-BR" sz="1600" dirty="0">
              <a:latin typeface="Helvetica"/>
              <a:cs typeface="Helvetica"/>
            </a:endParaRPr>
          </a:p>
        </p:txBody>
      </p:sp>
      <p:pic>
        <p:nvPicPr>
          <p:cNvPr id="13" name="Picture 12" descr="logop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188" y="277408"/>
            <a:ext cx="2057029" cy="705072"/>
          </a:xfrm>
          <a:prstGeom prst="rect">
            <a:avLst/>
          </a:prstGeom>
        </p:spPr>
      </p:pic>
      <p:pic>
        <p:nvPicPr>
          <p:cNvPr id="14" name="Picture 13" descr="logoa2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572"/>
          <a:stretch/>
        </p:blipFill>
        <p:spPr>
          <a:xfrm>
            <a:off x="3339975" y="224063"/>
            <a:ext cx="1427412" cy="690368"/>
          </a:xfrm>
          <a:prstGeom prst="rect">
            <a:avLst/>
          </a:prstGeom>
        </p:spPr>
      </p:pic>
      <p:pic>
        <p:nvPicPr>
          <p:cNvPr id="16" name="Picture 15" descr="cec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93" y="333391"/>
            <a:ext cx="1406981" cy="58104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339975" y="1119246"/>
            <a:ext cx="5429242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rajado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7695818" y="4889479"/>
            <a:ext cx="1575182" cy="36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0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OL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98" y="851383"/>
            <a:ext cx="822432" cy="8664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39968" y="2758377"/>
            <a:ext cx="5389763" cy="1479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pt-BR" sz="1400" dirty="0">
                <a:latin typeface="Helvetica"/>
                <a:cs typeface="Helvetica"/>
              </a:rPr>
              <a:t>Coordenadora institucional: </a:t>
            </a:r>
            <a:r>
              <a:rPr lang="pt-BR" sz="1600" b="1" dirty="0">
                <a:latin typeface="Helvetica"/>
                <a:cs typeface="Helvetica"/>
              </a:rPr>
              <a:t>Isabella Henriques</a:t>
            </a:r>
            <a:endParaRPr lang="en-US" sz="1600" b="1" dirty="0">
              <a:latin typeface="Helvetica"/>
              <a:cs typeface="Helvetica"/>
            </a:endParaRPr>
          </a:p>
          <a:p>
            <a:pPr lvl="0">
              <a:lnSpc>
                <a:spcPct val="80000"/>
              </a:lnSpc>
            </a:pPr>
            <a:endParaRPr lang="pt-BR" sz="1600" dirty="0">
              <a:latin typeface="Helvetica"/>
              <a:cs typeface="Helvetica"/>
            </a:endParaRPr>
          </a:p>
          <a:p>
            <a:pPr lvl="0">
              <a:lnSpc>
                <a:spcPct val="80000"/>
              </a:lnSpc>
            </a:pPr>
            <a:r>
              <a:rPr lang="pt-BR" sz="1400" dirty="0">
                <a:latin typeface="Helvetica"/>
                <a:cs typeface="Helvetica"/>
              </a:rPr>
              <a:t>Coordenadora geral: </a:t>
            </a:r>
            <a:r>
              <a:rPr lang="pt-BR" sz="1600" b="1" dirty="0" err="1">
                <a:latin typeface="Helvetica"/>
                <a:cs typeface="Helvetica"/>
              </a:rPr>
              <a:t>Ekaterine</a:t>
            </a:r>
            <a:r>
              <a:rPr lang="pt-BR" sz="1600" b="1" dirty="0">
                <a:latin typeface="Helvetica"/>
                <a:cs typeface="Helvetica"/>
              </a:rPr>
              <a:t> </a:t>
            </a:r>
            <a:r>
              <a:rPr lang="pt-BR" sz="1600" b="1" dirty="0" err="1">
                <a:latin typeface="Helvetica"/>
                <a:cs typeface="Helvetica"/>
              </a:rPr>
              <a:t>Karageorgiadis</a:t>
            </a:r>
            <a:endParaRPr lang="en-US" sz="1600" b="1" dirty="0">
              <a:latin typeface="Helvetica"/>
              <a:cs typeface="Helvetica"/>
            </a:endParaRPr>
          </a:p>
          <a:p>
            <a:pPr lvl="0">
              <a:lnSpc>
                <a:spcPct val="80000"/>
              </a:lnSpc>
            </a:pPr>
            <a:endParaRPr lang="pt-BR" sz="1600" dirty="0">
              <a:latin typeface="Helvetica"/>
              <a:cs typeface="Helvetica"/>
            </a:endParaRPr>
          </a:p>
          <a:p>
            <a:pPr lvl="0">
              <a:lnSpc>
                <a:spcPct val="80000"/>
              </a:lnSpc>
            </a:pPr>
            <a:r>
              <a:rPr lang="pt-BR" sz="1400" dirty="0">
                <a:latin typeface="Helvetica"/>
                <a:cs typeface="Helvetica"/>
              </a:rPr>
              <a:t>Coordenadora do projeto e pedagógica: </a:t>
            </a:r>
            <a:r>
              <a:rPr lang="pt-BR" sz="1600" b="1" dirty="0">
                <a:latin typeface="Helvetica"/>
                <a:cs typeface="Helvetica"/>
              </a:rPr>
              <a:t>Mônica Pilz Borba</a:t>
            </a:r>
            <a:endParaRPr lang="en-US" sz="1600" b="1" dirty="0">
              <a:latin typeface="Helvetica"/>
              <a:cs typeface="Helvetica"/>
            </a:endParaRPr>
          </a:p>
          <a:p>
            <a:pPr>
              <a:lnSpc>
                <a:spcPct val="80000"/>
              </a:lnSpc>
            </a:pPr>
            <a:endParaRPr lang="pt-BR" sz="1600" dirty="0">
              <a:latin typeface="Helvetica"/>
              <a:cs typeface="Helvetica"/>
            </a:endParaRPr>
          </a:p>
          <a:p>
            <a:pPr>
              <a:lnSpc>
                <a:spcPct val="80000"/>
              </a:lnSpc>
            </a:pPr>
            <a:r>
              <a:rPr lang="pt-BR" sz="1400" dirty="0">
                <a:latin typeface="Helvetica"/>
                <a:cs typeface="Helvetica"/>
              </a:rPr>
              <a:t>Técnica e educadora ambiental: </a:t>
            </a:r>
            <a:r>
              <a:rPr lang="pt-BR" sz="1600" b="1" dirty="0">
                <a:latin typeface="Helvetica"/>
                <a:cs typeface="Helvetica"/>
              </a:rPr>
              <a:t>Leila Maria </a:t>
            </a:r>
            <a:r>
              <a:rPr lang="pt-BR" sz="1600" b="1" dirty="0" err="1">
                <a:latin typeface="Helvetica"/>
                <a:cs typeface="Helvetica"/>
              </a:rPr>
              <a:t>Vendrametto</a:t>
            </a:r>
            <a:r>
              <a:rPr lang="en-US" sz="1600" b="1" dirty="0">
                <a:latin typeface="Helvetica"/>
                <a:cs typeface="Helvetica"/>
              </a:rPr>
              <a:t> </a:t>
            </a:r>
            <a:endParaRPr lang="pt-BR" sz="1600" b="1" dirty="0">
              <a:latin typeface="Helvetica"/>
              <a:cs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18292" y="2265622"/>
            <a:ext cx="65804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400" b="1" dirty="0">
                <a:solidFill>
                  <a:srgbClr val="E46C0A"/>
                </a:solidFill>
                <a:latin typeface="Helvetica"/>
                <a:cs typeface="Helvetica"/>
              </a:rPr>
              <a:t>DO PROGRAMA </a:t>
            </a:r>
            <a:r>
              <a:rPr lang="pt-BR" sz="1400" b="1" dirty="0" smtClean="0">
                <a:solidFill>
                  <a:srgbClr val="E46C0A"/>
                </a:solidFill>
                <a:latin typeface="Helvetica"/>
                <a:cs typeface="Helvetica"/>
              </a:rPr>
              <a:t>CRIANÇA </a:t>
            </a:r>
            <a:r>
              <a:rPr lang="pt-BR" sz="1400" b="1" dirty="0">
                <a:solidFill>
                  <a:srgbClr val="E46C0A"/>
                </a:solidFill>
                <a:latin typeface="Helvetica"/>
                <a:cs typeface="Helvetica"/>
              </a:rPr>
              <a:t>E CONSUMO </a:t>
            </a:r>
            <a:r>
              <a:rPr lang="pt-BR" sz="1400" b="1" dirty="0" smtClean="0">
                <a:solidFill>
                  <a:srgbClr val="E46C0A"/>
                </a:solidFill>
                <a:latin typeface="Helvetica"/>
                <a:cs typeface="Helvetica"/>
              </a:rPr>
              <a:t>E DO </a:t>
            </a:r>
            <a:r>
              <a:rPr lang="pt-BR" sz="1400" b="1" dirty="0">
                <a:solidFill>
                  <a:srgbClr val="E46C0A"/>
                </a:solidFill>
                <a:latin typeface="Helvetica"/>
                <a:cs typeface="Helvetica"/>
              </a:rPr>
              <a:t>PROJETO ECOATIVOS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20028" y="1185814"/>
            <a:ext cx="2383692" cy="912294"/>
            <a:chOff x="2168488" y="1151304"/>
            <a:chExt cx="2383692" cy="912294"/>
          </a:xfrm>
        </p:grpSpPr>
        <p:pic>
          <p:nvPicPr>
            <p:cNvPr id="10" name="Picture 9" descr="azult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8488" y="1151304"/>
              <a:ext cx="2383692" cy="912294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738292" y="1411725"/>
              <a:ext cx="10569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dirty="0" smtClean="0">
                  <a:solidFill>
                    <a:schemeClr val="bg1"/>
                  </a:solidFill>
                  <a:latin typeface="Helvetica"/>
                  <a:cs typeface="Helvetica"/>
                </a:rPr>
                <a:t>EQUIPE</a:t>
              </a:r>
              <a:endParaRPr lang="en-US" sz="28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</p:grpSp>
      <p:pic>
        <p:nvPicPr>
          <p:cNvPr id="12" name="Picture 11" descr="ES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6743">
            <a:off x="6139058" y="801824"/>
            <a:ext cx="1328162" cy="1192716"/>
          </a:xfrm>
          <a:prstGeom prst="rect">
            <a:avLst/>
          </a:prstGeom>
        </p:spPr>
      </p:pic>
      <p:pic>
        <p:nvPicPr>
          <p:cNvPr id="14" name="Picture 13" descr="ESTREL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6714979" y="2649718"/>
            <a:ext cx="1949491" cy="1541735"/>
          </a:xfrm>
          <a:prstGeom prst="rect">
            <a:avLst/>
          </a:prstGeom>
        </p:spPr>
      </p:pic>
      <p:pic>
        <p:nvPicPr>
          <p:cNvPr id="15" name="Picture 14" descr="CON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928" y="934658"/>
            <a:ext cx="1133231" cy="1163450"/>
          </a:xfrm>
          <a:prstGeom prst="rect">
            <a:avLst/>
          </a:prstGeom>
        </p:spPr>
      </p:pic>
      <p:pic>
        <p:nvPicPr>
          <p:cNvPr id="16" name="Picture 15" descr="FU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59" y="1132101"/>
            <a:ext cx="853844" cy="867185"/>
          </a:xfrm>
          <a:prstGeom prst="rect">
            <a:avLst/>
          </a:prstGeom>
        </p:spPr>
      </p:pic>
      <p:pic>
        <p:nvPicPr>
          <p:cNvPr id="18" name="Picture 17" descr="rajado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-236797" y="4884595"/>
            <a:ext cx="1575182" cy="361502"/>
          </a:xfrm>
          <a:prstGeom prst="rect">
            <a:avLst/>
          </a:prstGeom>
        </p:spPr>
      </p:pic>
      <p:pic>
        <p:nvPicPr>
          <p:cNvPr id="19" name="Picture 18" descr="circurajad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71" y="1183223"/>
            <a:ext cx="800454" cy="72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7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50439" y="3526554"/>
            <a:ext cx="37052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E46C0A"/>
                </a:solidFill>
                <a:latin typeface="Helvetica"/>
                <a:cs typeface="Helvetica"/>
              </a:rPr>
              <a:t>Secretarias </a:t>
            </a:r>
            <a:r>
              <a:rPr lang="pt-BR" sz="1600" b="1" dirty="0">
                <a:solidFill>
                  <a:srgbClr val="E46C0A"/>
                </a:solidFill>
                <a:latin typeface="Helvetica"/>
                <a:cs typeface="Helvetica"/>
              </a:rPr>
              <a:t>Estaduais de Ensino </a:t>
            </a:r>
            <a:r>
              <a:rPr lang="pt-BR" sz="1600" b="1" dirty="0" smtClean="0">
                <a:solidFill>
                  <a:srgbClr val="E46C0A"/>
                </a:solidFill>
                <a:latin typeface="Helvetica"/>
                <a:cs typeface="Helvetica"/>
              </a:rPr>
              <a:t>do</a:t>
            </a:r>
          </a:p>
          <a:p>
            <a:pPr algn="ctr"/>
            <a:r>
              <a:rPr lang="pt-BR" sz="1600" dirty="0" smtClean="0">
                <a:latin typeface="Helvetica"/>
                <a:cs typeface="Helvetica"/>
              </a:rPr>
              <a:t>Distrito Federal - Brasília </a:t>
            </a:r>
          </a:p>
          <a:p>
            <a:pPr lvl="0" algn="ctr"/>
            <a:r>
              <a:rPr lang="pt-BR" sz="1600" dirty="0" smtClean="0">
                <a:latin typeface="Helvetica"/>
                <a:cs typeface="Helvetica"/>
              </a:rPr>
              <a:t>Pará - Belém</a:t>
            </a:r>
          </a:p>
          <a:p>
            <a:pPr lvl="0" algn="ctr"/>
            <a:r>
              <a:rPr lang="pt-BR" sz="1600" dirty="0" smtClean="0">
                <a:latin typeface="Helvetica"/>
                <a:cs typeface="Helvetica"/>
              </a:rPr>
              <a:t>Rio Grande do Sul – Porto Alegre </a:t>
            </a:r>
            <a:endParaRPr lang="pt-BR" sz="1600" dirty="0">
              <a:latin typeface="Helvetica"/>
              <a:cs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68342" y="1670408"/>
            <a:ext cx="26181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1600" b="1" dirty="0">
                <a:solidFill>
                  <a:srgbClr val="E46C0A"/>
                </a:solidFill>
                <a:latin typeface="Helvetica"/>
                <a:cs typeface="Helvetica"/>
              </a:rPr>
              <a:t>Secretarias Municipais de Ensino de</a:t>
            </a:r>
          </a:p>
          <a:p>
            <a:pPr lvl="0" algn="ctr"/>
            <a:r>
              <a:rPr lang="pt-BR" sz="1600" dirty="0">
                <a:latin typeface="Helvetica"/>
                <a:cs typeface="Helvetica"/>
              </a:rPr>
              <a:t>Belém/PA </a:t>
            </a:r>
          </a:p>
          <a:p>
            <a:pPr lvl="0" algn="ctr"/>
            <a:r>
              <a:rPr lang="pt-BR" sz="1600" dirty="0">
                <a:latin typeface="Helvetica"/>
                <a:cs typeface="Helvetica"/>
              </a:rPr>
              <a:t>Canoas/RS</a:t>
            </a:r>
          </a:p>
          <a:p>
            <a:pPr lvl="0" algn="ctr"/>
            <a:r>
              <a:rPr lang="pt-BR" sz="1600" dirty="0">
                <a:latin typeface="Helvetica"/>
                <a:cs typeface="Helvetica"/>
              </a:rPr>
              <a:t>Novo Hamburgo/RS</a:t>
            </a:r>
          </a:p>
          <a:p>
            <a:pPr lvl="0" algn="ctr"/>
            <a:r>
              <a:rPr lang="pt-BR" sz="1600" dirty="0" smtClean="0">
                <a:latin typeface="Helvetica"/>
                <a:cs typeface="Helvetica"/>
              </a:rPr>
              <a:t>Salvador/BA </a:t>
            </a:r>
            <a:endParaRPr lang="pt-BR" sz="1600" dirty="0">
              <a:latin typeface="Helvetica"/>
              <a:cs typeface="Helvetica"/>
            </a:endParaRPr>
          </a:p>
          <a:p>
            <a:pPr lvl="0" algn="ctr"/>
            <a:r>
              <a:rPr lang="pt-BR" sz="1600" dirty="0">
                <a:latin typeface="Helvetica"/>
                <a:cs typeface="Helvetica"/>
              </a:rPr>
              <a:t>São </a:t>
            </a:r>
            <a:r>
              <a:rPr lang="pt-BR" sz="1600" dirty="0" smtClean="0">
                <a:latin typeface="Helvetica"/>
                <a:cs typeface="Helvetica"/>
              </a:rPr>
              <a:t>Paulo/SP</a:t>
            </a:r>
          </a:p>
        </p:txBody>
      </p:sp>
      <p:pic>
        <p:nvPicPr>
          <p:cNvPr id="7" name="Picture 6" descr="ARV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66846" cy="5980238"/>
          </a:xfrm>
          <a:prstGeom prst="rect">
            <a:avLst/>
          </a:prstGeom>
        </p:spPr>
      </p:pic>
      <p:pic>
        <p:nvPicPr>
          <p:cNvPr id="8" name="Picture 7" descr="RE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65490" y="1052444"/>
            <a:ext cx="2945428" cy="46179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84570" y="1105828"/>
            <a:ext cx="1527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Helvetica"/>
                <a:cs typeface="Helvetica"/>
              </a:rPr>
              <a:t>PARCEIROS</a:t>
            </a:r>
            <a:endParaRPr lang="en-US" sz="2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6598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a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572"/>
          <a:stretch/>
        </p:blipFill>
        <p:spPr>
          <a:xfrm>
            <a:off x="1143557" y="2216986"/>
            <a:ext cx="1562307" cy="755610"/>
          </a:xfrm>
          <a:prstGeom prst="rect">
            <a:avLst/>
          </a:prstGeom>
        </p:spPr>
      </p:pic>
      <p:pic>
        <p:nvPicPr>
          <p:cNvPr id="6" name="Picture 5" descr="cec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343" y="2284650"/>
            <a:ext cx="1507866" cy="6227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84852" y="3375317"/>
            <a:ext cx="127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alana.org.br</a:t>
            </a:r>
            <a:endParaRPr lang="pt-BR" dirty="0"/>
          </a:p>
        </p:txBody>
      </p:sp>
      <p:sp>
        <p:nvSpPr>
          <p:cNvPr id="8" name="Rectangle 7"/>
          <p:cNvSpPr/>
          <p:nvPr/>
        </p:nvSpPr>
        <p:spPr>
          <a:xfrm>
            <a:off x="3368689" y="3375317"/>
            <a:ext cx="2385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criancaeconsumo.org.br</a:t>
            </a:r>
            <a:endParaRPr lang="pt-BR" sz="1600" dirty="0"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54"/>
          <a:stretch/>
        </p:blipFill>
        <p:spPr>
          <a:xfrm>
            <a:off x="6499269" y="2216986"/>
            <a:ext cx="1510948" cy="75561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982661" y="3151245"/>
            <a:ext cx="7272343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431441" y="3375317"/>
            <a:ext cx="1646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ecoativos.org.br</a:t>
            </a:r>
            <a:endParaRPr lang="pt-BR" sz="16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644769" y="-427930"/>
            <a:ext cx="8147539" cy="1593164"/>
            <a:chOff x="20799" y="-496193"/>
            <a:chExt cx="9313018" cy="1821061"/>
          </a:xfrm>
        </p:grpSpPr>
        <p:pic>
          <p:nvPicPr>
            <p:cNvPr id="16" name="Picture 15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866688">
              <a:off x="1173802" y="-609814"/>
              <a:ext cx="1725238" cy="1961572"/>
            </a:xfrm>
            <a:prstGeom prst="rect">
              <a:avLst/>
            </a:prstGeom>
          </p:spPr>
        </p:pic>
        <p:pic>
          <p:nvPicPr>
            <p:cNvPr id="15" name="Picture 14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>
              <a:off x="136844" y="-487356"/>
              <a:ext cx="1691632" cy="1923721"/>
            </a:xfrm>
            <a:prstGeom prst="rect">
              <a:avLst/>
            </a:prstGeom>
          </p:spPr>
        </p:pic>
        <p:pic>
          <p:nvPicPr>
            <p:cNvPr id="17" name="Picture 16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05540">
              <a:off x="3234046" y="-609812"/>
              <a:ext cx="1725238" cy="1961572"/>
            </a:xfrm>
            <a:prstGeom prst="rect">
              <a:avLst/>
            </a:prstGeom>
          </p:spPr>
        </p:pic>
        <p:pic>
          <p:nvPicPr>
            <p:cNvPr id="18" name="Picture 17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73770">
              <a:off x="1972039" y="-487354"/>
              <a:ext cx="1691632" cy="1923721"/>
            </a:xfrm>
            <a:prstGeom prst="rect">
              <a:avLst/>
            </a:prstGeom>
          </p:spPr>
        </p:pic>
        <p:pic>
          <p:nvPicPr>
            <p:cNvPr id="19" name="Picture 18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866688">
              <a:off x="5318388" y="-614360"/>
              <a:ext cx="1725238" cy="1961572"/>
            </a:xfrm>
            <a:prstGeom prst="rect">
              <a:avLst/>
            </a:prstGeom>
          </p:spPr>
        </p:pic>
        <p:pic>
          <p:nvPicPr>
            <p:cNvPr id="20" name="Picture 19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>
              <a:off x="4281430" y="-491902"/>
              <a:ext cx="1691632" cy="1923721"/>
            </a:xfrm>
            <a:prstGeom prst="rect">
              <a:avLst/>
            </a:prstGeom>
          </p:spPr>
        </p:pic>
        <p:pic>
          <p:nvPicPr>
            <p:cNvPr id="21" name="Picture 20" descr="folha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05540">
              <a:off x="7490412" y="-605267"/>
              <a:ext cx="1725238" cy="1961572"/>
            </a:xfrm>
            <a:prstGeom prst="rect">
              <a:avLst/>
            </a:prstGeom>
          </p:spPr>
        </p:pic>
        <p:pic>
          <p:nvPicPr>
            <p:cNvPr id="22" name="Picture 21" descr="folha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73770">
              <a:off x="6228405" y="-482809"/>
              <a:ext cx="1691632" cy="19237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6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971</Words>
  <Application>Microsoft Office PowerPoint</Application>
  <PresentationFormat>Apresentação na tela (16:9)</PresentationFormat>
  <Paragraphs>111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Helvetica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Kleverson Gonçalves</dc:creator>
  <cp:lastModifiedBy>Monica Borba</cp:lastModifiedBy>
  <cp:revision>234</cp:revision>
  <cp:lastPrinted>2017-06-20T16:06:53Z</cp:lastPrinted>
  <dcterms:created xsi:type="dcterms:W3CDTF">2017-03-29T19:36:18Z</dcterms:created>
  <dcterms:modified xsi:type="dcterms:W3CDTF">2018-02-27T02:17:05Z</dcterms:modified>
</cp:coreProperties>
</file>