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74" r:id="rId2"/>
    <p:sldId id="416" r:id="rId3"/>
    <p:sldId id="417" r:id="rId4"/>
    <p:sldId id="418" r:id="rId5"/>
    <p:sldId id="413" r:id="rId6"/>
    <p:sldId id="419" r:id="rId7"/>
    <p:sldId id="404" r:id="rId8"/>
    <p:sldId id="420" r:id="rId9"/>
    <p:sldId id="415" r:id="rId10"/>
    <p:sldId id="421" r:id="rId11"/>
    <p:sldId id="422" r:id="rId12"/>
    <p:sldId id="423" r:id="rId13"/>
    <p:sldId id="424" r:id="rId14"/>
    <p:sldId id="425" r:id="rId15"/>
    <p:sldId id="426" r:id="rId16"/>
    <p:sldId id="427" r:id="rId17"/>
    <p:sldId id="428" r:id="rId18"/>
    <p:sldId id="429" r:id="rId19"/>
    <p:sldId id="430" r:id="rId20"/>
    <p:sldId id="431" r:id="rId21"/>
    <p:sldId id="432" r:id="rId22"/>
    <p:sldId id="434" r:id="rId23"/>
    <p:sldId id="433" r:id="rId24"/>
    <p:sldId id="435" r:id="rId25"/>
    <p:sldId id="436" r:id="rId26"/>
    <p:sldId id="437" r:id="rId27"/>
    <p:sldId id="438" r:id="rId28"/>
    <p:sldId id="439" r:id="rId29"/>
    <p:sldId id="293" r:id="rId30"/>
  </p:sldIdLst>
  <p:sldSz cx="9144000" cy="5143500" type="screen16x9"/>
  <p:notesSz cx="9874250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07470C-2BC8-454B-9D4B-543368415233}">
          <p14:sldIdLst>
            <p14:sldId id="274"/>
            <p14:sldId id="416"/>
            <p14:sldId id="417"/>
            <p14:sldId id="418"/>
            <p14:sldId id="413"/>
            <p14:sldId id="419"/>
            <p14:sldId id="404"/>
            <p14:sldId id="420"/>
            <p14:sldId id="415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429"/>
            <p14:sldId id="430"/>
            <p14:sldId id="431"/>
            <p14:sldId id="432"/>
            <p14:sldId id="434"/>
            <p14:sldId id="433"/>
            <p14:sldId id="435"/>
            <p14:sldId id="436"/>
            <p14:sldId id="437"/>
            <p14:sldId id="438"/>
            <p14:sldId id="439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a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E75F2F"/>
    <a:srgbClr val="50504F"/>
    <a:srgbClr val="EED00B"/>
    <a:srgbClr val="F5CC0D"/>
    <a:srgbClr val="159DE0"/>
    <a:srgbClr val="F5B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634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884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593125" y="0"/>
            <a:ext cx="427884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7BEE42-3DB5-4A6E-90B8-C47983CB0DCC}" type="datetimeFigureOut">
              <a:rPr lang="pt-BR" smtClean="0"/>
              <a:t>07/03/2018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27884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593125" y="6456612"/>
            <a:ext cx="427884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A1FBF-6A63-49C5-943A-5469EFDCE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0001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884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3125" y="0"/>
            <a:ext cx="427884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A1DA4-8180-0F4A-9AFD-F1159CF06F6A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70175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426" y="3228896"/>
            <a:ext cx="789940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27884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3125" y="6456612"/>
            <a:ext cx="427884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F591E-3537-3547-9752-947E1FBB30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2187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279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934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746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1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388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9354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430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0005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5475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69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3883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058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openxmlformats.org/officeDocument/2006/relationships/image" Target="../media/image2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youtube.com/watch?v=u2K0Ff6bzZ4" TargetMode="External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youtube.com/watch?v=hUKjROYPqGY" TargetMode="Externa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hyperlink" Target="http://www.youtube.com/watch?v=uNFHVC9Q8Y0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hyperlink" Target="https://www.youtube.com/watch?v=5gETLg6N80I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hyperlink" Target="https://www.youtube.com/watch?v=ORAK4TvRx9U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hyperlink" Target="http://www.ecoativos.org.br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ajado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7144" r="4613" b="7119"/>
          <a:stretch/>
        </p:blipFill>
        <p:spPr>
          <a:xfrm>
            <a:off x="-236797" y="4884595"/>
            <a:ext cx="1575182" cy="36150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105766" y="392984"/>
            <a:ext cx="0" cy="1469383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marel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1"/>
          <a:stretch/>
        </p:blipFill>
        <p:spPr>
          <a:xfrm rot="20815784">
            <a:off x="602208" y="435999"/>
            <a:ext cx="4021582" cy="1446345"/>
          </a:xfrm>
          <a:prstGeom prst="rect">
            <a:avLst/>
          </a:prstGeom>
        </p:spPr>
      </p:pic>
      <p:pic>
        <p:nvPicPr>
          <p:cNvPr id="14" name="Picture 13" descr="lima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309" y="1"/>
            <a:ext cx="2925615" cy="1642130"/>
          </a:xfrm>
          <a:prstGeom prst="rect">
            <a:avLst/>
          </a:prstGeom>
        </p:spPr>
      </p:pic>
      <p:pic>
        <p:nvPicPr>
          <p:cNvPr id="15" name="Picture 14" descr="azu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683" y="124812"/>
            <a:ext cx="739260" cy="221778"/>
          </a:xfrm>
          <a:prstGeom prst="rect">
            <a:avLst/>
          </a:prstGeom>
        </p:spPr>
      </p:pic>
      <p:pic>
        <p:nvPicPr>
          <p:cNvPr id="17" name="Picture 16" descr="lateral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201" y="3625780"/>
            <a:ext cx="1648199" cy="1725631"/>
          </a:xfrm>
          <a:prstGeom prst="rect">
            <a:avLst/>
          </a:prstGeom>
        </p:spPr>
      </p:pic>
      <p:pic>
        <p:nvPicPr>
          <p:cNvPr id="12" name="Picture 11" descr="passar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09" y="3290886"/>
            <a:ext cx="2592864" cy="2294237"/>
          </a:xfrm>
          <a:prstGeom prst="rect">
            <a:avLst/>
          </a:prstGeom>
        </p:spPr>
      </p:pic>
      <p:pic>
        <p:nvPicPr>
          <p:cNvPr id="18" name="Picture 17" descr="folhinh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417" y="3664597"/>
            <a:ext cx="461198" cy="529021"/>
          </a:xfrm>
          <a:prstGeom prst="rect">
            <a:avLst/>
          </a:prstGeom>
        </p:spPr>
      </p:pic>
      <p:pic>
        <p:nvPicPr>
          <p:cNvPr id="19" name="Picture 18" descr="formig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229" y="4668956"/>
            <a:ext cx="1205634" cy="455006"/>
          </a:xfrm>
          <a:prstGeom prst="rect">
            <a:avLst/>
          </a:prstGeom>
        </p:spPr>
      </p:pic>
      <p:pic>
        <p:nvPicPr>
          <p:cNvPr id="21" name="Picture 20" descr="logoa2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1"/>
          <a:stretch/>
        </p:blipFill>
        <p:spPr>
          <a:xfrm>
            <a:off x="6844341" y="2291529"/>
            <a:ext cx="1583719" cy="765645"/>
          </a:xfrm>
          <a:prstGeom prst="rect">
            <a:avLst/>
          </a:prstGeom>
        </p:spPr>
      </p:pic>
      <p:pic>
        <p:nvPicPr>
          <p:cNvPr id="23" name="Picture 22" descr="azulclar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73" y="1200249"/>
            <a:ext cx="226089" cy="662118"/>
          </a:xfrm>
          <a:prstGeom prst="rect">
            <a:avLst/>
          </a:prstGeom>
        </p:spPr>
      </p:pic>
      <p:pic>
        <p:nvPicPr>
          <p:cNvPr id="24" name="Picture 23" descr="circurajado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312" y="3766875"/>
            <a:ext cx="800454" cy="721721"/>
          </a:xfrm>
          <a:prstGeom prst="rect">
            <a:avLst/>
          </a:prstGeom>
        </p:spPr>
      </p:pic>
      <p:pic>
        <p:nvPicPr>
          <p:cNvPr id="16" name="Picture 15" descr="orange.png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138877" y="3658419"/>
            <a:ext cx="5986427" cy="11293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0895" y="4008131"/>
            <a:ext cx="4830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CONTEXTUALIZAÇÃO DA EDUCAÇÃO AMBIENTAL</a:t>
            </a:r>
            <a:endParaRPr lang="en-US" sz="2800" b="1" dirty="0">
              <a:latin typeface="+mj-lt"/>
              <a:cs typeface="Helvetica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125304" y="124812"/>
            <a:ext cx="28881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UMA INICIATIVA QUE </a:t>
            </a:r>
            <a:r>
              <a:rPr lang="pt-B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CONTRIBUI </a:t>
            </a:r>
            <a:r>
              <a:rPr lang="pt-B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PARA O </a:t>
            </a:r>
          </a:p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768539" y="1225362"/>
            <a:ext cx="1523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REALIZAÇÃO</a:t>
            </a:r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322" y="1296127"/>
            <a:ext cx="2609129" cy="1063387"/>
          </a:xfrm>
          <a:prstGeom prst="rect">
            <a:avLst/>
          </a:prstGeom>
        </p:spPr>
      </p:pic>
      <p:pic>
        <p:nvPicPr>
          <p:cNvPr id="22" name="Picture 8" descr="logo.png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54"/>
          <a:stretch/>
        </p:blipFill>
        <p:spPr>
          <a:xfrm>
            <a:off x="1957606" y="1804610"/>
            <a:ext cx="3641683" cy="182117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71794" y="382708"/>
            <a:ext cx="2395157" cy="82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7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2" y="-97649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133563" y="198430"/>
            <a:ext cx="5167900" cy="7616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45153" y="380205"/>
            <a:ext cx="49546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  <a:cs typeface="Helvetica"/>
              </a:rPr>
              <a:t>PRINCÍPIOS DA EDUCAÇÃO AMBIENTAL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165847" y="998160"/>
            <a:ext cx="8558375" cy="40259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buNone/>
            </a:pPr>
            <a:r>
              <a:rPr lang="pt-BR" sz="1800" dirty="0"/>
              <a:t>R</a:t>
            </a:r>
            <a:r>
              <a:rPr lang="pt-BR" sz="1800" dirty="0" smtClean="0"/>
              <a:t>elacionar </a:t>
            </a:r>
            <a:r>
              <a:rPr lang="pt-BR" sz="1800" dirty="0"/>
              <a:t>os temas consumo, meio ambiente e mudanças climáticas é fundamental para construir sociedades sustentáveis, e a área da Educação tem papel fundamental nesse processo junto à sociedade. </a:t>
            </a:r>
            <a:endParaRPr lang="pt-BR" sz="1800" dirty="0" smtClean="0"/>
          </a:p>
          <a:p>
            <a:pPr marL="0" indent="0" algn="just" fontAlgn="base">
              <a:buNone/>
            </a:pPr>
            <a:endParaRPr lang="pt-BR" sz="1800" dirty="0"/>
          </a:p>
          <a:p>
            <a:pPr marL="0" indent="0" algn="just" fontAlgn="base">
              <a:buNone/>
            </a:pPr>
            <a:endParaRPr lang="pt-BR" sz="1800" dirty="0" smtClean="0"/>
          </a:p>
          <a:p>
            <a:pPr marL="0" indent="0" algn="just" fontAlgn="base">
              <a:buNone/>
            </a:pPr>
            <a:endParaRPr lang="pt-BR" sz="1800" dirty="0"/>
          </a:p>
          <a:p>
            <a:pPr marL="0" indent="0" algn="just" fontAlgn="base">
              <a:buNone/>
            </a:pPr>
            <a:endParaRPr lang="pt-BR" sz="1800" dirty="0" smtClean="0"/>
          </a:p>
          <a:p>
            <a:pPr marL="0" indent="0" algn="just" fontAlgn="base">
              <a:buNone/>
            </a:pPr>
            <a:endParaRPr lang="pt-BR" sz="1800" dirty="0"/>
          </a:p>
          <a:p>
            <a:pPr marL="0" indent="0" algn="just" fontAlgn="base">
              <a:buNone/>
            </a:pPr>
            <a:endParaRPr lang="pt-BR" sz="1800" dirty="0" smtClean="0"/>
          </a:p>
          <a:p>
            <a:pPr marL="0" indent="0" algn="just" fontAlgn="base">
              <a:buNone/>
            </a:pPr>
            <a:r>
              <a:rPr lang="pt-BR" sz="1800" dirty="0" smtClean="0"/>
              <a:t>Os projetos </a:t>
            </a:r>
            <a:r>
              <a:rPr lang="pt-BR" sz="1800" dirty="0"/>
              <a:t>de educação </a:t>
            </a:r>
            <a:r>
              <a:rPr lang="pt-BR" sz="1800" dirty="0" smtClean="0"/>
              <a:t>ambiental orientam a promoção de </a:t>
            </a:r>
            <a:r>
              <a:rPr lang="pt-BR" sz="1800" dirty="0"/>
              <a:t>hábitos saudáveis e sustentáveis, </a:t>
            </a:r>
            <a:r>
              <a:rPr lang="pt-BR" sz="1800" dirty="0" smtClean="0"/>
              <a:t>que transformem </a:t>
            </a:r>
            <a:r>
              <a:rPr lang="pt-BR" sz="1800" dirty="0"/>
              <a:t>suas escolas e </a:t>
            </a:r>
            <a:r>
              <a:rPr lang="pt-BR" sz="1800" dirty="0" smtClean="0"/>
              <a:t>comunidades</a:t>
            </a:r>
            <a:r>
              <a:rPr lang="pt-BR" sz="1800" dirty="0"/>
              <a:t>, associem conhecimento à prática de sustentabilidade e efetivem políticas públicas nacionais e documentos internacionais. </a:t>
            </a:r>
          </a:p>
          <a:p>
            <a:pPr marL="0" indent="0" algn="just" fontAlgn="base">
              <a:buNone/>
            </a:pPr>
            <a:endParaRPr lang="pt-BR" sz="1800" dirty="0"/>
          </a:p>
          <a:p>
            <a:endParaRPr lang="pt-BR" sz="1600" dirty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sp>
        <p:nvSpPr>
          <p:cNvPr id="2" name="AutoShape 2" descr="Resultado de imagem para AGU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231" y="1645776"/>
            <a:ext cx="4988787" cy="223378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71" y="1936645"/>
            <a:ext cx="3022315" cy="194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8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2" y="-97649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33868" y="221008"/>
            <a:ext cx="9249787" cy="7616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425361"/>
            <a:ext cx="8989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  <a:cs typeface="Helvetica"/>
              </a:rPr>
              <a:t>CONTEUDOS DA FORMAÇÃO ON-LINE EDUCAÇÃO PARA A SUSTENTABILIDADE INCENTIVA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56853" y="1311313"/>
            <a:ext cx="8280972" cy="3119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buNone/>
            </a:pPr>
            <a:r>
              <a:rPr lang="pt-BR" sz="1800" dirty="0"/>
              <a:t> </a:t>
            </a:r>
          </a:p>
          <a:p>
            <a:endParaRPr lang="pt-BR" sz="1600" dirty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68124" y="1245818"/>
            <a:ext cx="4695291" cy="3652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t-BR" sz="2000" dirty="0" smtClean="0"/>
              <a:t>Sensibilizar para cuidar das pessoas, da Terra e repartir os excedentes;</a:t>
            </a:r>
          </a:p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t-BR" sz="2000" dirty="0" smtClean="0"/>
              <a:t>Ativismo e protagonismo;</a:t>
            </a:r>
            <a:endParaRPr lang="pt-BR" sz="2000" dirty="0"/>
          </a:p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t-BR" sz="2000" dirty="0"/>
              <a:t>P</a:t>
            </a:r>
            <a:r>
              <a:rPr lang="pt-BR" sz="2000" dirty="0" smtClean="0"/>
              <a:t>romover </a:t>
            </a:r>
            <a:r>
              <a:rPr lang="pt-BR" sz="2000" dirty="0"/>
              <a:t>uma leitura da realidade local, junto </a:t>
            </a:r>
            <a:r>
              <a:rPr lang="pt-BR" sz="2000" dirty="0" smtClean="0"/>
              <a:t>dos estudantes e sua comunidade;</a:t>
            </a:r>
          </a:p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t-BR" sz="2000" dirty="0" smtClean="0"/>
              <a:t>Buscar </a:t>
            </a:r>
            <a:r>
              <a:rPr lang="pt-BR" sz="2000" dirty="0"/>
              <a:t>a transformação da escola, </a:t>
            </a:r>
            <a:r>
              <a:rPr lang="pt-BR" sz="2000" dirty="0" smtClean="0"/>
              <a:t>somando esforços de todos;</a:t>
            </a:r>
          </a:p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t-BR" sz="2000" dirty="0"/>
              <a:t>E</a:t>
            </a:r>
            <a:r>
              <a:rPr lang="pt-BR" sz="2000" dirty="0" smtClean="0"/>
              <a:t>stas mudanças estão integradas às </a:t>
            </a:r>
            <a:r>
              <a:rPr lang="pt-BR" sz="2000" dirty="0"/>
              <a:t>políticas públicas relativas ao tema </a:t>
            </a:r>
            <a:r>
              <a:rPr lang="pt-BR" sz="2000" dirty="0" smtClean="0"/>
              <a:t>sustentabilidade.</a:t>
            </a:r>
            <a:endParaRPr lang="pt-BR" sz="2000" dirty="0"/>
          </a:p>
          <a:p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143" y="1606196"/>
            <a:ext cx="4055903" cy="269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67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2" y="-97649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164387" y="158217"/>
            <a:ext cx="7152661" cy="111288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156" y="391494"/>
            <a:ext cx="6335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  <a:cs typeface="Helvetica"/>
              </a:rPr>
              <a:t>DADOS DO RELATORIO O QUE FAZEM AS ESCOLAS  QUE DIZEM QUE FAZEM EDUCAÇÃO AMBIENTAL, UNESCO 2004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56853" y="1311313"/>
            <a:ext cx="8280972" cy="3119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buNone/>
            </a:pPr>
            <a:r>
              <a:rPr lang="pt-BR" sz="1800" dirty="0"/>
              <a:t> </a:t>
            </a:r>
          </a:p>
          <a:p>
            <a:endParaRPr lang="pt-BR" sz="1600" dirty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33148" y="1271100"/>
            <a:ext cx="387103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Praticamente </a:t>
            </a:r>
            <a:r>
              <a:rPr lang="pt-BR" b="1" dirty="0"/>
              <a:t>100% </a:t>
            </a:r>
            <a:r>
              <a:rPr lang="pt-BR" dirty="0"/>
              <a:t>da rede pública de escolas de Ensino Fundamental têm </a:t>
            </a:r>
            <a:r>
              <a:rPr lang="pt-BR" dirty="0" smtClean="0"/>
              <a:t>atividades </a:t>
            </a:r>
            <a:r>
              <a:rPr lang="pt-BR" dirty="0"/>
              <a:t>de educação ambiental por intermédio de três modalidades principais: </a:t>
            </a:r>
          </a:p>
          <a:p>
            <a:pPr marL="0" lvl="1" indent="-285750" algn="just">
              <a:buFont typeface="Arial" panose="020B0604020202020204" pitchFamily="34" charset="0"/>
              <a:buChar char="•"/>
            </a:pPr>
            <a:r>
              <a:rPr lang="pt-BR" dirty="0" smtClean="0"/>
              <a:t>projetos</a:t>
            </a:r>
            <a:r>
              <a:rPr lang="pt-BR" dirty="0"/>
              <a:t>, </a:t>
            </a:r>
          </a:p>
          <a:p>
            <a:pPr marL="0" lvl="1" indent="-285750" algn="just">
              <a:buFont typeface="Arial" panose="020B0604020202020204" pitchFamily="34" charset="0"/>
              <a:buChar char="•"/>
            </a:pPr>
            <a:r>
              <a:rPr lang="pt-BR" dirty="0" smtClean="0"/>
              <a:t>disciplinas </a:t>
            </a:r>
            <a:r>
              <a:rPr lang="pt-BR" dirty="0"/>
              <a:t>especiais </a:t>
            </a:r>
            <a:r>
              <a:rPr lang="pt-BR" dirty="0" smtClean="0"/>
              <a:t>e,</a:t>
            </a:r>
          </a:p>
          <a:p>
            <a:pPr marL="0" lvl="1" indent="-285750" algn="just">
              <a:buFont typeface="Arial" panose="020B0604020202020204" pitchFamily="34" charset="0"/>
              <a:buChar char="•"/>
            </a:pPr>
            <a:r>
              <a:rPr lang="pt-BR" dirty="0" smtClean="0"/>
              <a:t>inserção </a:t>
            </a:r>
            <a:r>
              <a:rPr lang="pt-BR" dirty="0"/>
              <a:t>da temática ambiental nas disciplinas, </a:t>
            </a:r>
            <a:endParaRPr lang="pt-BR" dirty="0" smtClean="0"/>
          </a:p>
          <a:p>
            <a:pPr marL="0" lvl="1" algn="just"/>
            <a:endParaRPr lang="pt-B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/>
          </a:p>
          <a:p>
            <a:r>
              <a:rPr lang="pt-BR" dirty="0"/>
              <a:t> 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582" y="1311312"/>
            <a:ext cx="4356244" cy="267142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45156" y="3647326"/>
            <a:ext cx="86981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endParaRPr lang="pt-BR" dirty="0" smtClean="0"/>
          </a:p>
          <a:p>
            <a:pPr marL="0" lvl="1"/>
            <a:r>
              <a:rPr lang="pt-BR" dirty="0" smtClean="0"/>
              <a:t>Porém </a:t>
            </a:r>
            <a:r>
              <a:rPr lang="pt-BR" dirty="0"/>
              <a:t>apenas</a:t>
            </a:r>
            <a:r>
              <a:rPr lang="pt-BR" b="1" dirty="0"/>
              <a:t> 8%</a:t>
            </a:r>
            <a:r>
              <a:rPr lang="pt-BR" dirty="0"/>
              <a:t> interage com a comunidade. </a:t>
            </a:r>
          </a:p>
          <a:p>
            <a:pPr marL="0" lvl="1" algn="just"/>
            <a:r>
              <a:rPr lang="pt-BR" dirty="0"/>
              <a:t>Lembrando esta prerrogativa de envolver a comunidade nas atividades de educação ambiental faz para da </a:t>
            </a:r>
            <a:r>
              <a:rPr lang="pt-BR" b="1" dirty="0"/>
              <a:t>Política Nacional de Educação Ambiental </a:t>
            </a:r>
            <a:r>
              <a:rPr lang="pt-BR" dirty="0"/>
              <a:t>Lei n. 9.795/1999.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714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2" y="-97649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45156" y="221008"/>
            <a:ext cx="4895158" cy="7616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425361"/>
            <a:ext cx="47853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  <a:cs typeface="Helvetica"/>
              </a:rPr>
              <a:t>CONTRADIÇÕES DA EDUCAÇÃO AMBIENTAL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56853" y="1311313"/>
            <a:ext cx="8280972" cy="3119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buNone/>
            </a:pPr>
            <a:r>
              <a:rPr lang="pt-BR" sz="1800" dirty="0"/>
              <a:t> </a:t>
            </a:r>
          </a:p>
          <a:p>
            <a:endParaRPr lang="pt-BR" sz="1600" dirty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232467" y="1127331"/>
            <a:ext cx="5208999" cy="4483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432"/>
              </a:spcBef>
            </a:pPr>
            <a:r>
              <a:rPr lang="pt-BR" dirty="0"/>
              <a:t>E</a:t>
            </a:r>
            <a:r>
              <a:rPr lang="pt-BR" dirty="0" smtClean="0"/>
              <a:t>m 2001, </a:t>
            </a:r>
            <a:r>
              <a:rPr lang="pt-BR" dirty="0"/>
              <a:t>a queima de lixo era realizada por </a:t>
            </a:r>
            <a:r>
              <a:rPr lang="pt-BR" b="1" dirty="0"/>
              <a:t>36% das escola</a:t>
            </a:r>
            <a:r>
              <a:rPr lang="pt-BR" dirty="0"/>
              <a:t>s e, em 2004, por </a:t>
            </a:r>
            <a:r>
              <a:rPr lang="pt-BR" b="1" dirty="0"/>
              <a:t>41%</a:t>
            </a:r>
            <a:r>
              <a:rPr lang="pt-BR" dirty="0"/>
              <a:t>, ao passo que a reciclagem continua extremamente reduzida nesses espaços. </a:t>
            </a:r>
            <a:endParaRPr lang="pt-BR" dirty="0" smtClean="0"/>
          </a:p>
          <a:p>
            <a:pPr lvl="0" algn="just">
              <a:spcBef>
                <a:spcPts val="432"/>
              </a:spcBef>
            </a:pPr>
            <a:endParaRPr lang="pt-BR" dirty="0"/>
          </a:p>
          <a:p>
            <a:pPr lvl="0" algn="just">
              <a:spcBef>
                <a:spcPts val="432"/>
              </a:spcBef>
            </a:pPr>
            <a:r>
              <a:rPr lang="pt-BR" dirty="0"/>
              <a:t>A </a:t>
            </a:r>
            <a:r>
              <a:rPr lang="pt-BR" b="1" dirty="0"/>
              <a:t>Política Nacional de Resíduos Sólidos </a:t>
            </a:r>
            <a:r>
              <a:rPr lang="pt-BR" dirty="0"/>
              <a:t>é de 2010, e os municípios vêm avançando nesse processo. </a:t>
            </a:r>
            <a:endParaRPr lang="pt-BR" dirty="0" smtClean="0"/>
          </a:p>
          <a:p>
            <a:pPr lvl="0" algn="just">
              <a:spcBef>
                <a:spcPts val="432"/>
              </a:spcBef>
            </a:pPr>
            <a:r>
              <a:rPr lang="pt-BR" dirty="0" smtClean="0"/>
              <a:t>Mas </a:t>
            </a:r>
            <a:r>
              <a:rPr lang="pt-BR" dirty="0"/>
              <a:t>como as escolas estão participando da construção local dessa política pública tão importante para o Brasil? </a:t>
            </a:r>
            <a:endParaRPr lang="pt-BR" dirty="0" smtClean="0"/>
          </a:p>
          <a:p>
            <a:pPr lvl="0" algn="just">
              <a:spcBef>
                <a:spcPts val="432"/>
              </a:spcBef>
            </a:pPr>
            <a:r>
              <a:rPr lang="pt-BR" dirty="0" smtClean="0"/>
              <a:t>Será </a:t>
            </a:r>
            <a:r>
              <a:rPr lang="pt-BR" dirty="0"/>
              <a:t>que o cenário dos projetos de Educação Ambiental no Brasil realmente mudou?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/>
          </a:p>
          <a:p>
            <a:r>
              <a:rPr lang="pt-BR" dirty="0"/>
              <a:t> 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625" y="1047750"/>
            <a:ext cx="3000375" cy="1524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5739190" y="2917519"/>
            <a:ext cx="3055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/>
              <a:t>Resíduos sólidos 3’33’’</a:t>
            </a:r>
          </a:p>
          <a:p>
            <a:pPr algn="ctr"/>
            <a:endParaRPr lang="pt-BR" dirty="0" smtClean="0"/>
          </a:p>
          <a:p>
            <a:pPr algn="ctr"/>
            <a:r>
              <a:rPr lang="pt-BR" dirty="0" smtClean="0"/>
              <a:t>https</a:t>
            </a:r>
            <a:r>
              <a:rPr lang="pt-BR" dirty="0"/>
              <a:t>://www.youtube.com/watch?v=MiuIckYJfQY</a:t>
            </a:r>
          </a:p>
        </p:txBody>
      </p:sp>
    </p:spTree>
    <p:extLst>
      <p:ext uri="{BB962C8B-B14F-4D97-AF65-F5344CB8AC3E}">
        <p14:creationId xmlns:p14="http://schemas.microsoft.com/office/powerpoint/2010/main" val="101146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2" y="-194532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1" y="44542"/>
            <a:ext cx="4895158" cy="7616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3867" y="210660"/>
            <a:ext cx="4785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  <a:cs typeface="Helvetica"/>
              </a:rPr>
              <a:t>ESTRATÉGIA DE ENVOLVIMENTO DO ECOATIVOS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56853" y="1311313"/>
            <a:ext cx="8280972" cy="3119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buNone/>
            </a:pPr>
            <a:r>
              <a:rPr lang="pt-BR" sz="1800" dirty="0"/>
              <a:t> </a:t>
            </a:r>
          </a:p>
          <a:p>
            <a:endParaRPr lang="pt-BR" sz="1600" dirty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33867" y="1273166"/>
            <a:ext cx="5031293" cy="2133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432"/>
              </a:spcBef>
            </a:pPr>
            <a:r>
              <a:rPr lang="pt-BR" dirty="0" smtClean="0"/>
              <a:t>Visando ampliar o número de educadores envolvidos com projetos de </a:t>
            </a:r>
            <a:r>
              <a:rPr lang="pt-BR" dirty="0"/>
              <a:t>e</a:t>
            </a:r>
            <a:r>
              <a:rPr lang="pt-BR" dirty="0" smtClean="0"/>
              <a:t>ducação ambiental  o </a:t>
            </a:r>
            <a:r>
              <a:rPr lang="pt-BR" b="1" dirty="0" smtClean="0"/>
              <a:t>EcoAtivos</a:t>
            </a:r>
            <a:r>
              <a:rPr lang="pt-BR" dirty="0" smtClean="0"/>
              <a:t> envolve </a:t>
            </a:r>
            <a:r>
              <a:rPr lang="pt-BR" b="1" dirty="0" smtClean="0"/>
              <a:t>5 profissionais </a:t>
            </a:r>
            <a:r>
              <a:rPr lang="pt-BR" dirty="0" smtClean="0"/>
              <a:t>de cada escola </a:t>
            </a:r>
            <a:endParaRPr lang="pt-BR" dirty="0"/>
          </a:p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t-BR" dirty="0" smtClean="0"/>
              <a:t>1 coordenadora (or) </a:t>
            </a:r>
            <a:r>
              <a:rPr lang="pt-BR" dirty="0"/>
              <a:t>pedagógica (o</a:t>
            </a:r>
            <a:r>
              <a:rPr lang="pt-BR" dirty="0" smtClean="0"/>
              <a:t>) e </a:t>
            </a:r>
          </a:p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t-BR" dirty="0" smtClean="0"/>
              <a:t>4 professoras (es)</a:t>
            </a: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641" y="1030448"/>
            <a:ext cx="3592801" cy="2390846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3594" y="3164366"/>
            <a:ext cx="9144000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432"/>
              </a:spcBef>
            </a:pPr>
            <a:r>
              <a:rPr lang="pt-BR" dirty="0" smtClean="0"/>
              <a:t>Qual o </a:t>
            </a:r>
            <a:r>
              <a:rPr lang="pt-BR" dirty="0"/>
              <a:t>papel </a:t>
            </a:r>
            <a:r>
              <a:rPr lang="pt-BR" dirty="0" smtClean="0"/>
              <a:t>neste processo </a:t>
            </a:r>
          </a:p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t-BR" dirty="0" smtClean="0"/>
              <a:t>professor </a:t>
            </a:r>
            <a:r>
              <a:rPr lang="pt-BR" dirty="0"/>
              <a:t>é inserir em suas aulas atividades relacionadas à educação </a:t>
            </a:r>
            <a:r>
              <a:rPr lang="pt-BR" dirty="0" smtClean="0"/>
              <a:t>ambiental ou promoção de projetos</a:t>
            </a:r>
            <a:endParaRPr lang="pt-BR" dirty="0"/>
          </a:p>
          <a:p>
            <a:pPr marL="285750" indent="-285750" algn="just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pt-BR" dirty="0" smtClean="0"/>
              <a:t>coordenador pedagógico irá envolver as </a:t>
            </a:r>
            <a:r>
              <a:rPr lang="pt-BR" dirty="0"/>
              <a:t>demais </a:t>
            </a:r>
            <a:r>
              <a:rPr lang="pt-BR" dirty="0" smtClean="0"/>
              <a:t>professores na metodologia de planejamento da flor da cultura da sustentabilidade, junto aos </a:t>
            </a:r>
            <a:r>
              <a:rPr lang="pt-BR" dirty="0"/>
              <a:t>temas do curso </a:t>
            </a:r>
            <a:r>
              <a:rPr lang="pt-BR" dirty="0" smtClean="0"/>
              <a:t>on-line e </a:t>
            </a:r>
            <a:r>
              <a:rPr lang="pt-BR" dirty="0"/>
              <a:t>incluir a educação ambiental no Projeto Político Pedagógico da escola. </a:t>
            </a:r>
          </a:p>
        </p:txBody>
      </p:sp>
    </p:spTree>
    <p:extLst>
      <p:ext uri="{BB962C8B-B14F-4D97-AF65-F5344CB8AC3E}">
        <p14:creationId xmlns:p14="http://schemas.microsoft.com/office/powerpoint/2010/main" val="198366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2" y="-97649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0" y="198430"/>
            <a:ext cx="2722652" cy="7616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9820" y="380205"/>
            <a:ext cx="24966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  <a:cs typeface="Helvetica"/>
              </a:rPr>
              <a:t>VISÃO SISTÊMICA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56853" y="1311313"/>
            <a:ext cx="8280972" cy="3119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buNone/>
            </a:pPr>
            <a:r>
              <a:rPr lang="pt-BR" sz="1800" dirty="0"/>
              <a:t> </a:t>
            </a:r>
          </a:p>
          <a:p>
            <a:endParaRPr lang="pt-BR" sz="1600" dirty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438" y="0"/>
            <a:ext cx="590056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6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62311" y="245534"/>
            <a:ext cx="448168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Cooperação</a:t>
            </a:r>
            <a:r>
              <a:rPr lang="en-US" sz="3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US" sz="3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e </a:t>
            </a:r>
            <a:endParaRPr lang="en-US" sz="3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US" sz="3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38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Comunicação</a:t>
            </a:r>
            <a:endParaRPr lang="en-US" sz="3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8723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weta-verma-52764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3" t="6745" r="29628" b="47338"/>
          <a:stretch/>
        </p:blipFill>
        <p:spPr>
          <a:xfrm>
            <a:off x="-59130" y="3147564"/>
            <a:ext cx="2309805" cy="2022953"/>
          </a:xfrm>
          <a:prstGeom prst="rect">
            <a:avLst/>
          </a:prstGeom>
        </p:spPr>
      </p:pic>
      <p:pic>
        <p:nvPicPr>
          <p:cNvPr id="13" name="Picture 12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646163" y="1384143"/>
            <a:ext cx="3587360" cy="676755"/>
          </a:xfrm>
          <a:prstGeom prst="rect">
            <a:avLst/>
          </a:prstGeom>
        </p:spPr>
      </p:pic>
      <p:pic>
        <p:nvPicPr>
          <p:cNvPr id="11" name="Picture 10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71271" y="372541"/>
            <a:ext cx="4737144" cy="893661"/>
          </a:xfrm>
          <a:prstGeom prst="rect">
            <a:avLst/>
          </a:prstGeom>
        </p:spPr>
      </p:pic>
      <p:pic>
        <p:nvPicPr>
          <p:cNvPr id="10" name="Picture 9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497760" y="926846"/>
            <a:ext cx="3884166" cy="732747"/>
          </a:xfrm>
          <a:prstGeom prst="rect">
            <a:avLst/>
          </a:prstGeom>
        </p:spPr>
      </p:pic>
      <p:pic>
        <p:nvPicPr>
          <p:cNvPr id="5" name="Picture 4" descr="nasa-6303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7" y="-82222"/>
            <a:ext cx="4216911" cy="54217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7452" y="540362"/>
            <a:ext cx="4620427" cy="1451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err="1" smtClean="0">
                <a:solidFill>
                  <a:schemeClr val="bg1"/>
                </a:solidFill>
                <a:latin typeface="+mj-lt"/>
              </a:rPr>
              <a:t>Uso</a:t>
            </a:r>
            <a:r>
              <a:rPr lang="en-US" sz="2000" b="1" dirty="0" smtClean="0">
                <a:solidFill>
                  <a:schemeClr val="bg1"/>
                </a:solidFill>
                <a:latin typeface="+mj-lt"/>
              </a:rPr>
              <a:t> de PADRÕES e FORMAS 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 err="1" smtClean="0">
                <a:solidFill>
                  <a:schemeClr val="bg1"/>
                </a:solidFill>
                <a:latin typeface="+mj-lt"/>
              </a:rPr>
              <a:t>como</a:t>
            </a:r>
            <a:r>
              <a:rPr lang="en-US" sz="2000" b="1" dirty="0" smtClean="0">
                <a:solidFill>
                  <a:schemeClr val="bg1"/>
                </a:solidFill>
                <a:latin typeface="+mj-lt"/>
              </a:rPr>
              <a:t> SÍMBOLOS e MOV</a:t>
            </a:r>
            <a:r>
              <a:rPr lang="en-US" sz="2000" b="1" dirty="0" smtClean="0">
                <a:solidFill>
                  <a:srgbClr val="FFFFFF"/>
                </a:solidFill>
                <a:latin typeface="+mj-lt"/>
              </a:rPr>
              <a:t>IMENTOS</a:t>
            </a:r>
          </a:p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FFFFFF"/>
                </a:solidFill>
                <a:latin typeface="+mj-lt"/>
              </a:rPr>
              <a:t>das </a:t>
            </a:r>
            <a:r>
              <a:rPr lang="en-US" sz="2000" b="1" dirty="0" err="1" smtClean="0">
                <a:solidFill>
                  <a:srgbClr val="FFFFFF"/>
                </a:solidFill>
                <a:latin typeface="+mj-lt"/>
              </a:rPr>
              <a:t>paisagens</a:t>
            </a:r>
            <a:endParaRPr lang="en-US" sz="2000" b="1" dirty="0" smtClean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16" name="Picture 15" descr="sweta-verma-52764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3" t="6745" r="29628" b="47338"/>
          <a:stretch/>
        </p:blipFill>
        <p:spPr>
          <a:xfrm>
            <a:off x="1210974" y="3147564"/>
            <a:ext cx="2309805" cy="2022953"/>
          </a:xfrm>
          <a:prstGeom prst="rect">
            <a:avLst/>
          </a:prstGeom>
        </p:spPr>
      </p:pic>
      <p:pic>
        <p:nvPicPr>
          <p:cNvPr id="18" name="Picture 17" descr="sweta-verma-52764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3" t="6745" r="29628" b="47338"/>
          <a:stretch/>
        </p:blipFill>
        <p:spPr>
          <a:xfrm>
            <a:off x="2643202" y="3147564"/>
            <a:ext cx="2309805" cy="202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6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ajado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7144" r="4613" b="7119"/>
          <a:stretch/>
        </p:blipFill>
        <p:spPr>
          <a:xfrm>
            <a:off x="-236797" y="4884595"/>
            <a:ext cx="1575182" cy="36150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105766" y="392984"/>
            <a:ext cx="0" cy="1469383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marel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1"/>
          <a:stretch/>
        </p:blipFill>
        <p:spPr>
          <a:xfrm rot="20815784">
            <a:off x="602208" y="435999"/>
            <a:ext cx="4021582" cy="1446345"/>
          </a:xfrm>
          <a:prstGeom prst="rect">
            <a:avLst/>
          </a:prstGeom>
        </p:spPr>
      </p:pic>
      <p:pic>
        <p:nvPicPr>
          <p:cNvPr id="14" name="Picture 13" descr="lima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797" y="30282"/>
            <a:ext cx="2925615" cy="1642130"/>
          </a:xfrm>
          <a:prstGeom prst="rect">
            <a:avLst/>
          </a:prstGeom>
        </p:spPr>
      </p:pic>
      <p:pic>
        <p:nvPicPr>
          <p:cNvPr id="15" name="Picture 14" descr="azu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683" y="124812"/>
            <a:ext cx="739260" cy="221778"/>
          </a:xfrm>
          <a:prstGeom prst="rect">
            <a:avLst/>
          </a:prstGeom>
        </p:spPr>
      </p:pic>
      <p:pic>
        <p:nvPicPr>
          <p:cNvPr id="17" name="Picture 16" descr="lateral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201" y="3625780"/>
            <a:ext cx="1648199" cy="1725631"/>
          </a:xfrm>
          <a:prstGeom prst="rect">
            <a:avLst/>
          </a:prstGeom>
        </p:spPr>
      </p:pic>
      <p:pic>
        <p:nvPicPr>
          <p:cNvPr id="12" name="Picture 11" descr="passar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09" y="3290886"/>
            <a:ext cx="2592864" cy="2294237"/>
          </a:xfrm>
          <a:prstGeom prst="rect">
            <a:avLst/>
          </a:prstGeom>
        </p:spPr>
      </p:pic>
      <p:pic>
        <p:nvPicPr>
          <p:cNvPr id="18" name="Picture 17" descr="folhinh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417" y="3664597"/>
            <a:ext cx="461198" cy="529021"/>
          </a:xfrm>
          <a:prstGeom prst="rect">
            <a:avLst/>
          </a:prstGeom>
        </p:spPr>
      </p:pic>
      <p:pic>
        <p:nvPicPr>
          <p:cNvPr id="19" name="Picture 18" descr="formig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229" y="4668956"/>
            <a:ext cx="1205634" cy="455006"/>
          </a:xfrm>
          <a:prstGeom prst="rect">
            <a:avLst/>
          </a:prstGeom>
        </p:spPr>
      </p:pic>
      <p:pic>
        <p:nvPicPr>
          <p:cNvPr id="20" name="Picture 19" descr="logopn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766" y="191094"/>
            <a:ext cx="2951317" cy="1011600"/>
          </a:xfrm>
          <a:prstGeom prst="rect">
            <a:avLst/>
          </a:prstGeom>
        </p:spPr>
      </p:pic>
      <p:pic>
        <p:nvPicPr>
          <p:cNvPr id="21" name="Picture 20" descr="logoa2.png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1"/>
          <a:stretch/>
        </p:blipFill>
        <p:spPr>
          <a:xfrm>
            <a:off x="6844341" y="2291529"/>
            <a:ext cx="1583719" cy="765645"/>
          </a:xfrm>
          <a:prstGeom prst="rect">
            <a:avLst/>
          </a:prstGeom>
        </p:spPr>
      </p:pic>
      <p:pic>
        <p:nvPicPr>
          <p:cNvPr id="23" name="Picture 22" descr="azulclaro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73" y="1200249"/>
            <a:ext cx="226089" cy="662118"/>
          </a:xfrm>
          <a:prstGeom prst="rect">
            <a:avLst/>
          </a:prstGeom>
        </p:spPr>
      </p:pic>
      <p:pic>
        <p:nvPicPr>
          <p:cNvPr id="24" name="Picture 23" descr="circurajado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312" y="3766875"/>
            <a:ext cx="800454" cy="721721"/>
          </a:xfrm>
          <a:prstGeom prst="rect">
            <a:avLst/>
          </a:prstGeom>
        </p:spPr>
      </p:pic>
      <p:pic>
        <p:nvPicPr>
          <p:cNvPr id="16" name="Picture 15" descr="orange.png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138877" y="3658419"/>
            <a:ext cx="5986427" cy="11293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54684" y="3929108"/>
            <a:ext cx="34498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FORMAÇÃO EM EDUCAÇÃO PARA </a:t>
            </a:r>
          </a:p>
          <a:p>
            <a:pPr algn="ctr"/>
            <a:r>
              <a:rPr lang="pt-BR" b="1" dirty="0" smtClean="0">
                <a:latin typeface="+mj-lt"/>
                <a:cs typeface="Helvetica"/>
              </a:rPr>
              <a:t>A SUSTENTABILIDADE ON-LINE</a:t>
            </a:r>
            <a:endParaRPr lang="en-US" sz="2800" b="1" dirty="0">
              <a:latin typeface="+mj-lt"/>
              <a:cs typeface="Helvetica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125304" y="124812"/>
            <a:ext cx="28881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UMA INICIATIVA QUE </a:t>
            </a:r>
            <a:r>
              <a:rPr lang="pt-B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CONTRIBUI </a:t>
            </a:r>
            <a:r>
              <a:rPr lang="pt-B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PARA O </a:t>
            </a:r>
          </a:p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768539" y="1225362"/>
            <a:ext cx="1523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REALIZAÇÃO</a:t>
            </a:r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176" y="1522835"/>
            <a:ext cx="2161792" cy="881069"/>
          </a:xfrm>
          <a:prstGeom prst="rect">
            <a:avLst/>
          </a:prstGeom>
        </p:spPr>
      </p:pic>
      <p:pic>
        <p:nvPicPr>
          <p:cNvPr id="22" name="Picture 8" descr="logo.png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54"/>
          <a:stretch/>
        </p:blipFill>
        <p:spPr>
          <a:xfrm>
            <a:off x="1957606" y="1714298"/>
            <a:ext cx="3641683" cy="182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14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4" y="-1334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71247" y="217577"/>
            <a:ext cx="4636548" cy="92704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6879" y="346338"/>
            <a:ext cx="41260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OBJETIVO DA FORMAÇÃO ON-LINE </a:t>
            </a:r>
          </a:p>
          <a:p>
            <a:pPr algn="ctr"/>
            <a:r>
              <a:rPr lang="pt-BR" b="1" dirty="0" smtClean="0">
                <a:latin typeface="+mj-lt"/>
                <a:cs typeface="Helvetica"/>
              </a:rPr>
              <a:t>EDUCAÇÃO PARA A SUSTENTABILIDADE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44972" y="1514513"/>
            <a:ext cx="4851010" cy="3119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800" dirty="0" smtClean="0"/>
              <a:t>Aprimorar </a:t>
            </a:r>
            <a:r>
              <a:rPr lang="pt-BR" sz="1800" dirty="0"/>
              <a:t>e aprofundar o conhecimento e a prática educativa </a:t>
            </a:r>
            <a:r>
              <a:rPr lang="pt-BR" sz="1800" dirty="0" smtClean="0"/>
              <a:t>das (os) </a:t>
            </a:r>
            <a:r>
              <a:rPr lang="pt-BR" sz="1800" dirty="0"/>
              <a:t>docentes </a:t>
            </a:r>
            <a:r>
              <a:rPr lang="pt-BR" sz="1800" dirty="0" smtClean="0"/>
              <a:t>e coordenadoras (es) pedagógicas (os) do </a:t>
            </a:r>
            <a:r>
              <a:rPr lang="pt-BR" sz="1800" dirty="0"/>
              <a:t>Ensino Fundamental </a:t>
            </a:r>
            <a:r>
              <a:rPr lang="pt-BR" sz="1800" dirty="0" smtClean="0"/>
              <a:t>I </a:t>
            </a:r>
            <a:r>
              <a:rPr lang="pt-BR" sz="1800" dirty="0"/>
              <a:t>em relacionar os temas </a:t>
            </a:r>
            <a:endParaRPr lang="pt-BR" sz="1800" dirty="0" smtClean="0"/>
          </a:p>
          <a:p>
            <a:pPr algn="just"/>
            <a:r>
              <a:rPr lang="pt-BR" sz="1800" dirty="0" smtClean="0"/>
              <a:t>consumo</a:t>
            </a:r>
            <a:r>
              <a:rPr lang="pt-BR" sz="1800" dirty="0"/>
              <a:t>, meio ambiente e mudanças </a:t>
            </a:r>
            <a:r>
              <a:rPr lang="pt-BR" sz="1800" dirty="0" smtClean="0"/>
              <a:t>climáticas,</a:t>
            </a:r>
          </a:p>
          <a:p>
            <a:pPr marL="0" indent="0" algn="just">
              <a:buNone/>
            </a:pPr>
            <a:r>
              <a:rPr lang="pt-BR" sz="1800" dirty="0" smtClean="0"/>
              <a:t>no </a:t>
            </a:r>
            <a:r>
              <a:rPr lang="pt-BR" sz="1800" dirty="0"/>
              <a:t>currículo escolar, </a:t>
            </a:r>
            <a:r>
              <a:rPr lang="pt-BR" sz="1800" dirty="0" smtClean="0"/>
              <a:t>refletindo e estimulando o desenvolvimento de projetos </a:t>
            </a:r>
            <a:r>
              <a:rPr lang="pt-BR" sz="1800" dirty="0"/>
              <a:t>nas escolas </a:t>
            </a:r>
            <a:r>
              <a:rPr lang="pt-BR" sz="1800" dirty="0" smtClean="0"/>
              <a:t>que estimulem hábitos saudáveis e sustentáveis junto às crianças, com o envolvimento da comunidade. </a:t>
            </a:r>
            <a:endParaRPr lang="pt-BR" sz="1800" dirty="0"/>
          </a:p>
          <a:p>
            <a:endParaRPr lang="pt-BR" sz="1600" dirty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078" y="346338"/>
            <a:ext cx="3170956" cy="452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4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5" y="-166742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87129" y="-45771"/>
            <a:ext cx="5110683" cy="99568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90310" y="97964"/>
            <a:ext cx="50461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POLÍTICAS PÚBLICAS NACIONAIS E DOCUMENTOS INTERNACIONAIS DE SUSTENTABILIDADE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59645" y="949915"/>
            <a:ext cx="8624712" cy="41935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800" u="sng" dirty="0" smtClean="0"/>
              <a:t>Ministério </a:t>
            </a:r>
            <a:r>
              <a:rPr lang="pt-BR" sz="1800" u="sng" dirty="0"/>
              <a:t>da </a:t>
            </a:r>
            <a:r>
              <a:rPr lang="pt-BR" sz="1800" u="sng" dirty="0" smtClean="0"/>
              <a:t>Educação</a:t>
            </a:r>
            <a:endParaRPr lang="pt-BR" sz="1800" b="1" u="sng" dirty="0"/>
          </a:p>
          <a:p>
            <a:pPr algn="just"/>
            <a:r>
              <a:rPr lang="pt-BR" sz="1800" b="1" dirty="0" smtClean="0"/>
              <a:t>Base </a:t>
            </a:r>
            <a:r>
              <a:rPr lang="pt-BR" sz="1800" b="1" dirty="0"/>
              <a:t>Nacional Comum Curricular </a:t>
            </a:r>
            <a:r>
              <a:rPr lang="pt-BR" sz="1800" dirty="0"/>
              <a:t>(BNCC) de dezembro 2017, </a:t>
            </a:r>
            <a:endParaRPr lang="pt-BR" sz="1800" dirty="0" smtClean="0"/>
          </a:p>
          <a:p>
            <a:pPr algn="just"/>
            <a:r>
              <a:rPr lang="pt-BR" sz="1800" dirty="0" smtClean="0"/>
              <a:t>13ª </a:t>
            </a:r>
            <a:r>
              <a:rPr lang="pt-BR" sz="1800" dirty="0"/>
              <a:t>edição das </a:t>
            </a:r>
            <a:r>
              <a:rPr lang="pt-BR" sz="1800" b="1" dirty="0"/>
              <a:t>Diretrizes Curriculares Nacionais da Educação Básica </a:t>
            </a:r>
            <a:r>
              <a:rPr lang="pt-BR" sz="1800" dirty="0"/>
              <a:t>de 2016 e </a:t>
            </a:r>
            <a:endParaRPr lang="pt-BR" sz="1800" dirty="0" smtClean="0"/>
          </a:p>
          <a:p>
            <a:pPr algn="just"/>
            <a:r>
              <a:rPr lang="pt-BR" sz="1800" b="1" dirty="0" smtClean="0"/>
              <a:t>Diretrizes </a:t>
            </a:r>
            <a:r>
              <a:rPr lang="pt-BR" sz="1800" b="1" dirty="0"/>
              <a:t>Curriculares Nacionais de Educação Ambiental </a:t>
            </a:r>
            <a:r>
              <a:rPr lang="pt-BR" sz="1800" dirty="0"/>
              <a:t>de 2012.</a:t>
            </a:r>
          </a:p>
          <a:p>
            <a:pPr marL="0" lvl="0" indent="0" algn="just">
              <a:buNone/>
            </a:pPr>
            <a:endParaRPr lang="pt-BR" sz="1800" dirty="0" smtClean="0"/>
          </a:p>
          <a:p>
            <a:pPr marL="0" lvl="0" indent="0" algn="just">
              <a:buNone/>
            </a:pPr>
            <a:r>
              <a:rPr lang="pt-BR" sz="1800" u="sng" dirty="0" smtClean="0"/>
              <a:t>Ministério </a:t>
            </a:r>
            <a:r>
              <a:rPr lang="pt-BR" sz="1800" u="sng" dirty="0"/>
              <a:t>de Meio </a:t>
            </a:r>
            <a:r>
              <a:rPr lang="pt-BR" sz="1800" u="sng" dirty="0" smtClean="0"/>
              <a:t>Ambiente</a:t>
            </a:r>
            <a:endParaRPr lang="pt-BR" sz="1800" dirty="0" smtClean="0"/>
          </a:p>
          <a:p>
            <a:pPr algn="just"/>
            <a:r>
              <a:rPr lang="pt-BR" sz="1800" b="1" dirty="0" smtClean="0"/>
              <a:t>Política </a:t>
            </a:r>
            <a:r>
              <a:rPr lang="pt-BR" sz="1800" b="1" dirty="0"/>
              <a:t>Nacional de Recursos Hídricos </a:t>
            </a:r>
            <a:r>
              <a:rPr lang="pt-BR" sz="1800" dirty="0"/>
              <a:t>(Lei n. 9.433/1997), </a:t>
            </a:r>
            <a:endParaRPr lang="pt-BR" sz="1800" dirty="0" smtClean="0"/>
          </a:p>
          <a:p>
            <a:pPr algn="just"/>
            <a:r>
              <a:rPr lang="pt-BR" sz="1800" b="1" dirty="0" smtClean="0"/>
              <a:t>Política </a:t>
            </a:r>
            <a:r>
              <a:rPr lang="pt-BR" sz="1800" b="1" dirty="0"/>
              <a:t>Nacional de Educação Ambiental </a:t>
            </a:r>
            <a:r>
              <a:rPr lang="pt-BR" sz="1800" dirty="0"/>
              <a:t>(Lei n. 9.795/1999), </a:t>
            </a:r>
            <a:endParaRPr lang="pt-BR" sz="1800" dirty="0" smtClean="0"/>
          </a:p>
          <a:p>
            <a:pPr algn="just"/>
            <a:r>
              <a:rPr lang="pt-BR" sz="1800" b="1" dirty="0" smtClean="0"/>
              <a:t>Política </a:t>
            </a:r>
            <a:r>
              <a:rPr lang="pt-BR" sz="1800" b="1" dirty="0"/>
              <a:t>Nacional de Mudanças Climáticas </a:t>
            </a:r>
            <a:r>
              <a:rPr lang="pt-BR" sz="1800" dirty="0"/>
              <a:t>(Lei n. 12.187/2009), </a:t>
            </a:r>
            <a:endParaRPr lang="pt-BR" sz="1800" dirty="0" smtClean="0"/>
          </a:p>
          <a:p>
            <a:pPr algn="just"/>
            <a:r>
              <a:rPr lang="pt-BR" sz="1800" b="1" dirty="0" smtClean="0"/>
              <a:t>Política </a:t>
            </a:r>
            <a:r>
              <a:rPr lang="pt-BR" sz="1800" b="1" dirty="0"/>
              <a:t>Nacional de Resíduos Sólidos </a:t>
            </a:r>
            <a:r>
              <a:rPr lang="pt-BR" sz="1800" dirty="0"/>
              <a:t>(Lei n. </a:t>
            </a:r>
            <a:r>
              <a:rPr lang="pt-BR" sz="1800" dirty="0" smtClean="0"/>
              <a:t>12.305/2010), </a:t>
            </a:r>
          </a:p>
          <a:p>
            <a:pPr algn="just"/>
            <a:r>
              <a:rPr lang="pt-BR" sz="1800" dirty="0" smtClean="0"/>
              <a:t>regulamentação </a:t>
            </a:r>
            <a:r>
              <a:rPr lang="pt-BR" sz="1800" dirty="0"/>
              <a:t>da </a:t>
            </a:r>
            <a:r>
              <a:rPr lang="pt-BR" sz="1800" b="1" dirty="0"/>
              <a:t>Política Nacional de Biodiversidade</a:t>
            </a:r>
            <a:r>
              <a:rPr lang="pt-BR" sz="1800" dirty="0"/>
              <a:t> (Decreto n. 13.123/2015).</a:t>
            </a:r>
          </a:p>
          <a:p>
            <a:pPr marL="0" lvl="0" indent="0" algn="just">
              <a:buNone/>
            </a:pPr>
            <a:endParaRPr lang="pt-BR" sz="1800" b="1" dirty="0" smtClean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251409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5" y="-166742"/>
            <a:ext cx="3270980" cy="1046020"/>
          </a:xfrm>
          <a:prstGeom prst="rect">
            <a:avLst/>
          </a:prstGeom>
        </p:spPr>
      </p:pic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59645" y="949915"/>
            <a:ext cx="8624712" cy="41935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spcBef>
                <a:spcPts val="432"/>
              </a:spcBef>
            </a:pPr>
            <a:endParaRPr lang="pt-BR" sz="1800" u="sng" dirty="0"/>
          </a:p>
          <a:p>
            <a:pPr marL="0" lvl="0" indent="0" algn="just">
              <a:spcBef>
                <a:spcPts val="432"/>
              </a:spcBef>
              <a:buNone/>
            </a:pPr>
            <a:r>
              <a:rPr lang="pt-BR" sz="1800" u="sng" dirty="0"/>
              <a:t>Câmara Interministerial de Segurança Alimentar e </a:t>
            </a:r>
            <a:r>
              <a:rPr lang="pt-BR" sz="1800" u="sng" dirty="0" smtClean="0"/>
              <a:t>Nutriciona</a:t>
            </a:r>
            <a:r>
              <a:rPr lang="pt-BR" sz="1800" dirty="0" smtClean="0"/>
              <a:t>l, </a:t>
            </a:r>
            <a:r>
              <a:rPr lang="pt-BR" sz="1800" dirty="0"/>
              <a:t>com base nas prioridades estabelecidas pelo Conselho Nacional de Segurança Alimentar e Nutricional (Consea), a partir das deliberações da </a:t>
            </a:r>
            <a:r>
              <a:rPr lang="pt-BR" sz="1800" b="1" dirty="0"/>
              <a:t>Conferência Nacional de Segurança Alimentar e Nutricional.</a:t>
            </a:r>
          </a:p>
          <a:p>
            <a:pPr algn="just"/>
            <a:r>
              <a:rPr lang="pt-BR" sz="1800" b="1" dirty="0"/>
              <a:t>Política Nacional de Segurança Alimentar e Nutricional </a:t>
            </a:r>
            <a:r>
              <a:rPr lang="pt-BR" sz="1800" dirty="0"/>
              <a:t>(Decreto n. 7272/2010).</a:t>
            </a:r>
          </a:p>
          <a:p>
            <a:pPr marL="0" indent="0" algn="just">
              <a:buNone/>
            </a:pPr>
            <a:endParaRPr lang="pt-BR" sz="1800" dirty="0"/>
          </a:p>
          <a:p>
            <a:pPr marL="0" indent="0" algn="just">
              <a:buNone/>
            </a:pPr>
            <a:r>
              <a:rPr lang="pt-BR" sz="1800" u="sng" dirty="0"/>
              <a:t>Documentos </a:t>
            </a:r>
            <a:r>
              <a:rPr lang="pt-BR" sz="1800" u="sng" dirty="0" smtClean="0"/>
              <a:t>internacionais: </a:t>
            </a:r>
          </a:p>
          <a:p>
            <a:pPr algn="just"/>
            <a:r>
              <a:rPr lang="pt-BR" sz="1800" b="1" dirty="0" smtClean="0"/>
              <a:t>17 </a:t>
            </a:r>
            <a:r>
              <a:rPr lang="pt-BR" sz="1800" b="1" dirty="0"/>
              <a:t>ODS – Objetivos do Desenvolvimento Sustentável; </a:t>
            </a:r>
            <a:endParaRPr lang="pt-BR" sz="1800" b="1" dirty="0" smtClean="0"/>
          </a:p>
          <a:p>
            <a:pPr algn="just"/>
            <a:r>
              <a:rPr lang="pt-BR" sz="1800" b="1" dirty="0" smtClean="0"/>
              <a:t>Carta </a:t>
            </a:r>
            <a:r>
              <a:rPr lang="pt-BR" sz="1800" b="1" dirty="0"/>
              <a:t>da Terra; </a:t>
            </a:r>
            <a:endParaRPr lang="pt-BR" sz="1800" b="1" dirty="0" smtClean="0"/>
          </a:p>
          <a:p>
            <a:pPr algn="just"/>
            <a:r>
              <a:rPr lang="pt-BR" sz="1800" b="1" dirty="0" smtClean="0"/>
              <a:t>Tratado </a:t>
            </a:r>
            <a:r>
              <a:rPr lang="pt-BR" sz="1800" b="1" dirty="0"/>
              <a:t>de Educação Ambiental para Sociedades Sustentáveis de Responsabilidade Global</a:t>
            </a:r>
            <a:r>
              <a:rPr lang="pt-BR" sz="1800" dirty="0"/>
              <a:t>.</a:t>
            </a:r>
          </a:p>
          <a:p>
            <a:pPr marL="0" lvl="0" indent="0" algn="just">
              <a:buNone/>
            </a:pPr>
            <a:endParaRPr lang="pt-BR" sz="1800" b="1" dirty="0" smtClean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pic>
        <p:nvPicPr>
          <p:cNvPr id="6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59626" y="44541"/>
            <a:ext cx="5110683" cy="905373"/>
          </a:xfrm>
          <a:prstGeom prst="rect">
            <a:avLst/>
          </a:prstGeom>
        </p:spPr>
      </p:pic>
      <p:sp>
        <p:nvSpPr>
          <p:cNvPr id="7" name="Rectangle 8"/>
          <p:cNvSpPr/>
          <p:nvPr/>
        </p:nvSpPr>
        <p:spPr>
          <a:xfrm>
            <a:off x="59627" y="175040"/>
            <a:ext cx="51106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POLÍTICAS PÚBLICAS NACIONAIS E DOCUMENTOS INTERNACIONAIS DE SUSTENTABILIDADE</a:t>
            </a:r>
            <a:endParaRPr lang="en-US" b="1" dirty="0">
              <a:latin typeface="+mj-lt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0712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98301" y="-291188"/>
            <a:ext cx="3270980" cy="1336779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71247" y="193811"/>
            <a:ext cx="4636548" cy="98631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95590" y="346338"/>
            <a:ext cx="41260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ORGANIZAÇÃO DA FORMAÇÃO ON-LINE </a:t>
            </a:r>
          </a:p>
          <a:p>
            <a:pPr algn="ctr"/>
            <a:r>
              <a:rPr lang="pt-BR" b="1" dirty="0" smtClean="0">
                <a:latin typeface="+mj-lt"/>
                <a:cs typeface="Helvetica"/>
              </a:rPr>
              <a:t>EDUCAÇÃO PARA A SUSTENTABILIDADE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117894" y="1154871"/>
            <a:ext cx="4938747" cy="3416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buFont typeface="Arial"/>
              <a:buAutoNum type="arabicPeriod"/>
            </a:pPr>
            <a:r>
              <a:rPr lang="pt-BR" sz="1800" b="1" dirty="0" smtClean="0">
                <a:latin typeface="+mj-lt"/>
                <a:cs typeface="Helvetica"/>
              </a:rPr>
              <a:t>Básico para professores e coordenadores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t-BR" sz="1800" b="1" dirty="0" smtClean="0">
                <a:latin typeface="+mj-lt"/>
                <a:cs typeface="Helvetica"/>
              </a:rPr>
              <a:t>pedagógicos (12h).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t-BR" sz="1800" b="1" dirty="0" smtClean="0">
                <a:latin typeface="+mj-lt"/>
                <a:cs typeface="Helvetica"/>
              </a:rPr>
              <a:t/>
            </a:r>
            <a:br>
              <a:rPr lang="pt-BR" sz="1800" b="1" dirty="0" smtClean="0">
                <a:latin typeface="+mj-lt"/>
                <a:cs typeface="Helvetica"/>
              </a:rPr>
            </a:br>
            <a:r>
              <a:rPr lang="pt-BR" sz="1800" b="1" dirty="0" smtClean="0">
                <a:latin typeface="+mj-lt"/>
                <a:cs typeface="Helvetica"/>
              </a:rPr>
              <a:t>2. Temático </a:t>
            </a:r>
            <a:r>
              <a:rPr lang="pt-BR" sz="1800" b="1" dirty="0">
                <a:latin typeface="+mj-lt"/>
                <a:cs typeface="Helvetica"/>
              </a:rPr>
              <a:t>para professores e coordenadores </a:t>
            </a:r>
            <a:endParaRPr lang="pt-BR" sz="1800" b="1" dirty="0" smtClean="0">
              <a:latin typeface="+mj-lt"/>
              <a:cs typeface="Helvetica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t-BR" sz="1800" b="1" dirty="0" smtClean="0">
                <a:latin typeface="+mj-lt"/>
                <a:cs typeface="Helvetica"/>
              </a:rPr>
              <a:t>pedagógicos, com 6 temas (</a:t>
            </a:r>
            <a:r>
              <a:rPr lang="pt-BR" sz="1800" b="1" dirty="0">
                <a:latin typeface="+mj-lt"/>
                <a:cs typeface="Helvetica"/>
              </a:rPr>
              <a:t>10h cada</a:t>
            </a:r>
            <a:r>
              <a:rPr lang="pt-BR" sz="1800" b="1" dirty="0" smtClean="0">
                <a:latin typeface="+mj-lt"/>
                <a:cs typeface="Helvetica"/>
              </a:rPr>
              <a:t>): </a:t>
            </a:r>
          </a:p>
          <a:p>
            <a:pPr algn="just">
              <a:spcBef>
                <a:spcPts val="0"/>
              </a:spcBef>
            </a:pPr>
            <a:r>
              <a:rPr lang="pt-BR" sz="1800" b="1" dirty="0" smtClean="0">
                <a:solidFill>
                  <a:srgbClr val="006600"/>
                </a:solidFill>
                <a:latin typeface="+mj-lt"/>
                <a:cs typeface="Helvetica"/>
              </a:rPr>
              <a:t>Interação </a:t>
            </a:r>
            <a:r>
              <a:rPr lang="pt-BR" sz="1800" b="1" dirty="0">
                <a:solidFill>
                  <a:srgbClr val="006600"/>
                </a:solidFill>
                <a:latin typeface="+mj-lt"/>
                <a:cs typeface="Helvetica"/>
              </a:rPr>
              <a:t>Humana, </a:t>
            </a:r>
            <a:endParaRPr lang="pt-BR" sz="1800" b="1" dirty="0" smtClean="0">
              <a:solidFill>
                <a:srgbClr val="006600"/>
              </a:solidFill>
              <a:latin typeface="+mj-lt"/>
              <a:cs typeface="Helvetica"/>
            </a:endParaRPr>
          </a:p>
          <a:p>
            <a:pPr algn="just">
              <a:spcBef>
                <a:spcPts val="0"/>
              </a:spcBef>
            </a:pPr>
            <a:r>
              <a:rPr lang="pt-BR" sz="1800" b="1" dirty="0" smtClean="0">
                <a:solidFill>
                  <a:srgbClr val="006600"/>
                </a:solidFill>
                <a:latin typeface="+mj-lt"/>
                <a:cs typeface="Helvetica"/>
              </a:rPr>
              <a:t>Segurança </a:t>
            </a:r>
            <a:r>
              <a:rPr lang="pt-BR" sz="1800" b="1" dirty="0">
                <a:solidFill>
                  <a:srgbClr val="006600"/>
                </a:solidFill>
                <a:latin typeface="+mj-lt"/>
                <a:cs typeface="Helvetica"/>
              </a:rPr>
              <a:t>Alimentar, </a:t>
            </a:r>
            <a:endParaRPr lang="pt-BR" sz="1800" b="1" dirty="0" smtClean="0">
              <a:solidFill>
                <a:srgbClr val="006600"/>
              </a:solidFill>
              <a:latin typeface="+mj-lt"/>
              <a:cs typeface="Helvetica"/>
            </a:endParaRPr>
          </a:p>
          <a:p>
            <a:pPr algn="just">
              <a:spcBef>
                <a:spcPts val="0"/>
              </a:spcBef>
            </a:pPr>
            <a:r>
              <a:rPr lang="pt-BR" sz="1800" b="1" dirty="0" smtClean="0">
                <a:solidFill>
                  <a:srgbClr val="006600"/>
                </a:solidFill>
                <a:latin typeface="+mj-lt"/>
                <a:cs typeface="Helvetica"/>
              </a:rPr>
              <a:t>Água</a:t>
            </a:r>
            <a:r>
              <a:rPr lang="pt-BR" sz="1800" b="1" dirty="0">
                <a:solidFill>
                  <a:srgbClr val="006600"/>
                </a:solidFill>
                <a:latin typeface="+mj-lt"/>
                <a:cs typeface="Helvetica"/>
              </a:rPr>
              <a:t>, </a:t>
            </a:r>
            <a:endParaRPr lang="pt-BR" sz="1800" b="1" dirty="0" smtClean="0">
              <a:solidFill>
                <a:srgbClr val="006600"/>
              </a:solidFill>
              <a:latin typeface="+mj-lt"/>
              <a:cs typeface="Helvetica"/>
            </a:endParaRPr>
          </a:p>
          <a:p>
            <a:pPr algn="just">
              <a:spcBef>
                <a:spcPts val="0"/>
              </a:spcBef>
            </a:pPr>
            <a:r>
              <a:rPr lang="pt-BR" sz="1800" b="1" dirty="0" smtClean="0">
                <a:solidFill>
                  <a:srgbClr val="006600"/>
                </a:solidFill>
                <a:latin typeface="+mj-lt"/>
                <a:cs typeface="Helvetica"/>
              </a:rPr>
              <a:t>Espécies </a:t>
            </a:r>
            <a:r>
              <a:rPr lang="pt-BR" sz="1800" b="1" dirty="0">
                <a:solidFill>
                  <a:srgbClr val="006600"/>
                </a:solidFill>
                <a:latin typeface="+mj-lt"/>
                <a:cs typeface="Helvetica"/>
              </a:rPr>
              <a:t>e Ecossistemas, </a:t>
            </a:r>
            <a:endParaRPr lang="pt-BR" sz="1800" b="1" dirty="0" smtClean="0">
              <a:solidFill>
                <a:srgbClr val="006600"/>
              </a:solidFill>
              <a:latin typeface="+mj-lt"/>
              <a:cs typeface="Helvetica"/>
            </a:endParaRPr>
          </a:p>
          <a:p>
            <a:pPr algn="just">
              <a:spcBef>
                <a:spcPts val="0"/>
              </a:spcBef>
            </a:pPr>
            <a:r>
              <a:rPr lang="pt-BR" sz="1800" b="1" dirty="0" smtClean="0">
                <a:solidFill>
                  <a:srgbClr val="006600"/>
                </a:solidFill>
                <a:latin typeface="+mj-lt"/>
                <a:cs typeface="Helvetica"/>
              </a:rPr>
              <a:t>Energia </a:t>
            </a:r>
            <a:r>
              <a:rPr lang="pt-BR" sz="1800" b="1" dirty="0">
                <a:solidFill>
                  <a:srgbClr val="006600"/>
                </a:solidFill>
                <a:latin typeface="+mj-lt"/>
                <a:cs typeface="Helvetica"/>
              </a:rPr>
              <a:t>e Tecnologia e </a:t>
            </a:r>
            <a:endParaRPr lang="pt-BR" sz="1800" b="1" dirty="0" smtClean="0">
              <a:solidFill>
                <a:srgbClr val="006600"/>
              </a:solidFill>
              <a:latin typeface="+mj-lt"/>
              <a:cs typeface="Helvetica"/>
            </a:endParaRPr>
          </a:p>
          <a:p>
            <a:pPr algn="just">
              <a:spcBef>
                <a:spcPts val="0"/>
              </a:spcBef>
            </a:pPr>
            <a:r>
              <a:rPr lang="pt-BR" sz="1800" b="1" dirty="0" smtClean="0">
                <a:solidFill>
                  <a:srgbClr val="006600"/>
                </a:solidFill>
                <a:latin typeface="+mj-lt"/>
                <a:cs typeface="Helvetica"/>
              </a:rPr>
              <a:t>Economia </a:t>
            </a:r>
            <a:r>
              <a:rPr lang="pt-BR" sz="1800" b="1" dirty="0">
                <a:solidFill>
                  <a:srgbClr val="006600"/>
                </a:solidFill>
                <a:latin typeface="+mj-lt"/>
                <a:cs typeface="Helvetica"/>
              </a:rPr>
              <a:t>Local e </a:t>
            </a:r>
            <a:r>
              <a:rPr lang="pt-BR" sz="1800" b="1" dirty="0" smtClean="0">
                <a:solidFill>
                  <a:srgbClr val="006600"/>
                </a:solidFill>
                <a:latin typeface="+mj-lt"/>
                <a:cs typeface="Helvetica"/>
              </a:rPr>
              <a:t>Consumismo</a:t>
            </a:r>
          </a:p>
          <a:p>
            <a:pPr algn="just">
              <a:spcBef>
                <a:spcPts val="0"/>
              </a:spcBef>
            </a:pPr>
            <a:endParaRPr lang="pt-BR" sz="1800" b="1" dirty="0" smtClean="0">
              <a:latin typeface="+mj-lt"/>
              <a:cs typeface="Helvetica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t-BR" sz="1800" b="1" dirty="0" smtClean="0">
                <a:latin typeface="+mj-lt"/>
                <a:cs typeface="Helvetica"/>
              </a:rPr>
              <a:t>3. Gestão </a:t>
            </a:r>
            <a:r>
              <a:rPr lang="pt-BR" sz="1800" b="1" dirty="0">
                <a:latin typeface="+mj-lt"/>
                <a:cs typeface="Helvetica"/>
              </a:rPr>
              <a:t>democrática </a:t>
            </a:r>
            <a:r>
              <a:rPr lang="pt-BR" sz="1800" b="1" dirty="0" smtClean="0">
                <a:latin typeface="+mj-lt"/>
                <a:cs typeface="Helvetica"/>
              </a:rPr>
              <a:t>para </a:t>
            </a:r>
            <a:r>
              <a:rPr lang="pt-BR" sz="1800" b="1" dirty="0">
                <a:latin typeface="+mj-lt"/>
                <a:cs typeface="Helvetica"/>
              </a:rPr>
              <a:t>coordenadores </a:t>
            </a:r>
            <a:endParaRPr lang="pt-BR" sz="1800" b="1" dirty="0" smtClean="0">
              <a:latin typeface="+mj-lt"/>
              <a:cs typeface="Helvetica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t-BR" sz="1800" b="1" dirty="0" smtClean="0">
                <a:latin typeface="+mj-lt"/>
                <a:cs typeface="Helvetica"/>
              </a:rPr>
              <a:t>pedagógicos (10h).</a:t>
            </a:r>
          </a:p>
          <a:p>
            <a:pPr marL="0" indent="0">
              <a:spcBef>
                <a:spcPts val="0"/>
              </a:spcBef>
              <a:buNone/>
            </a:pPr>
            <a:endParaRPr lang="pt-BR" sz="1800" dirty="0">
              <a:latin typeface="+mj-lt"/>
              <a:cs typeface="Helvetica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743427" y="189826"/>
            <a:ext cx="4187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cs typeface="Helvetica"/>
              </a:rPr>
              <a:t>O curso on-line é auto </a:t>
            </a:r>
            <a:r>
              <a:rPr lang="pt-BR" dirty="0" smtClean="0">
                <a:cs typeface="Helvetica"/>
              </a:rPr>
              <a:t>instrucional, utiliza </a:t>
            </a:r>
            <a:r>
              <a:rPr lang="pt-BR" dirty="0">
                <a:cs typeface="Helvetica"/>
              </a:rPr>
              <a:t>a plataforma </a:t>
            </a:r>
            <a:r>
              <a:rPr lang="pt-BR" dirty="0" err="1" smtClean="0">
                <a:cs typeface="Helvetica"/>
              </a:rPr>
              <a:t>Moodle</a:t>
            </a:r>
            <a:r>
              <a:rPr lang="pt-BR" dirty="0" smtClean="0">
                <a:cs typeface="Helvetica"/>
              </a:rPr>
              <a:t> </a:t>
            </a:r>
            <a:r>
              <a:rPr lang="pt-BR" dirty="0">
                <a:cs typeface="Helvetica"/>
              </a:rPr>
              <a:t>e está organizado em </a:t>
            </a:r>
            <a:r>
              <a:rPr lang="pt-BR" dirty="0" smtClean="0">
                <a:cs typeface="Helvetica"/>
              </a:rPr>
              <a:t>3 </a:t>
            </a:r>
            <a:r>
              <a:rPr lang="pt-BR" dirty="0">
                <a:cs typeface="Helvetica"/>
              </a:rPr>
              <a:t>módulos: </a:t>
            </a:r>
          </a:p>
          <a:p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573" y="1223647"/>
            <a:ext cx="3576138" cy="357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62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310835" y="-84949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235634" y="174947"/>
            <a:ext cx="5208326" cy="96508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109972" y="325332"/>
            <a:ext cx="4815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CERTIFICAÇÃO DA FORMAÇÃO ON-LINE PARA PROFESSORES E COORD. PEDAGÓGICOS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-1" y="1140031"/>
            <a:ext cx="9051534" cy="4003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sp>
        <p:nvSpPr>
          <p:cNvPr id="2" name="Retângulo 1"/>
          <p:cNvSpPr/>
          <p:nvPr/>
        </p:nvSpPr>
        <p:spPr>
          <a:xfrm>
            <a:off x="1324655" y="2587767"/>
            <a:ext cx="1983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230299" y="1450782"/>
            <a:ext cx="46215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Certificado da formação: mínimo de 32h para participar de março a julho.</a:t>
            </a:r>
          </a:p>
          <a:p>
            <a:pPr marL="285750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BR" u="sng" dirty="0"/>
              <a:t>Professores</a:t>
            </a:r>
            <a:r>
              <a:rPr lang="pt-BR" dirty="0"/>
              <a:t> devem fazer o módulo básico e dois módulos temáticos; </a:t>
            </a:r>
          </a:p>
          <a:p>
            <a:pPr marL="285750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BR" u="sng" dirty="0"/>
              <a:t>Coordenadores pedagógicos</a:t>
            </a:r>
            <a:r>
              <a:rPr lang="pt-BR" dirty="0"/>
              <a:t> devem fazer os módulos básico, gestão democrática e o temático interação humana.   </a:t>
            </a:r>
            <a:endParaRPr lang="pt-BR" dirty="0" smtClean="0"/>
          </a:p>
        </p:txBody>
      </p:sp>
      <p:pic>
        <p:nvPicPr>
          <p:cNvPr id="5" name="Picture 4" descr="certificad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503" y="537347"/>
            <a:ext cx="3533121" cy="2121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30299" y="3626820"/>
            <a:ext cx="8268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Quem participar de todas as aulas dos três módulos terá certificados que somam 82h, e a plataforma estará aberta até novembro de 2018.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41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310834" y="-306309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235634" y="20547"/>
            <a:ext cx="2978834" cy="7616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738382" y="216700"/>
            <a:ext cx="41260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MÓDULO BÁSICO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-1" y="1140031"/>
            <a:ext cx="9051534" cy="4003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sp>
        <p:nvSpPr>
          <p:cNvPr id="2" name="Retângulo 1"/>
          <p:cNvSpPr/>
          <p:nvPr/>
        </p:nvSpPr>
        <p:spPr>
          <a:xfrm>
            <a:off x="1324655" y="2587767"/>
            <a:ext cx="1983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75677" y="925773"/>
            <a:ext cx="4632971" cy="4708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•"/>
            </a:pPr>
            <a:r>
              <a:rPr lang="pt-BR" b="1" dirty="0" smtClean="0"/>
              <a:t>Módulo Básico </a:t>
            </a:r>
            <a:r>
              <a:rPr lang="pt-BR" dirty="0" smtClean="0"/>
              <a:t>contém 11 aulas e equivale a 12h da formação on-line, sendo obrigatório a todos os participantes.</a:t>
            </a:r>
          </a:p>
          <a:p>
            <a:pPr lvl="1" algn="just"/>
            <a:endParaRPr lang="pt-BR" dirty="0" smtClean="0"/>
          </a:p>
          <a:p>
            <a:pPr lvl="1" indent="-342900">
              <a:buFont typeface="+mj-lt"/>
              <a:buAutoNum type="arabicPeriod"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Introdução </a:t>
            </a:r>
          </a:p>
          <a:p>
            <a:pPr lvl="1" indent="-342900">
              <a:buFont typeface="+mj-lt"/>
              <a:buAutoNum type="arabicPeriod"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Mudanças climáticas</a:t>
            </a:r>
          </a:p>
          <a:p>
            <a:pPr lvl="1" indent="-342900">
              <a:buFont typeface="+mj-lt"/>
              <a:buAutoNum type="arabicPeriod"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Objetivos do Desenvolvimento Sustentável</a:t>
            </a:r>
          </a:p>
          <a:p>
            <a:pPr lvl="1" indent="-342900">
              <a:buFont typeface="+mj-lt"/>
              <a:buAutoNum type="arabicPeriod"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Carta da Terra</a:t>
            </a:r>
          </a:p>
          <a:p>
            <a:pPr lvl="1" indent="-342900">
              <a:buFont typeface="+mj-lt"/>
              <a:buAutoNum type="arabicPeriod"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Pegada ecológica</a:t>
            </a:r>
          </a:p>
          <a:p>
            <a:pPr lvl="1" indent="-342900">
              <a:buFont typeface="+mj-lt"/>
              <a:buAutoNum type="arabicPeriod"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história das coisas</a:t>
            </a:r>
          </a:p>
          <a:p>
            <a:pPr lvl="1" indent="-342900">
              <a:buFont typeface="+mj-lt"/>
              <a:buAutoNum type="arabicPeriod"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Publicidade infantil</a:t>
            </a:r>
          </a:p>
          <a:p>
            <a:pPr lvl="1" indent="-342900">
              <a:buFont typeface="+mj-lt"/>
              <a:buAutoNum type="arabicPeriod"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Criança e natureza</a:t>
            </a:r>
          </a:p>
          <a:p>
            <a:pPr lvl="1" indent="-342900">
              <a:buFont typeface="+mj-lt"/>
              <a:buAutoNum type="arabicPeriod"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Território do brincar</a:t>
            </a:r>
          </a:p>
          <a:p>
            <a:pPr lvl="1" indent="-342900">
              <a:buFont typeface="+mj-lt"/>
              <a:buAutoNum type="arabicPeriod"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Metodologia da Flor de Cultura da Sustentabilidade</a:t>
            </a:r>
          </a:p>
          <a:p>
            <a:pPr lvl="1" indent="-342900">
              <a:buFont typeface="+mj-lt"/>
              <a:buAutoNum type="arabicPeriod"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Elaboração de projetos</a:t>
            </a:r>
          </a:p>
          <a:p>
            <a:pPr algn="just"/>
            <a:endParaRPr lang="pt-BR" dirty="0" smtClean="0"/>
          </a:p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587" y="918671"/>
            <a:ext cx="4025187" cy="306979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4838456" y="4137071"/>
            <a:ext cx="4079318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pt-BR" sz="1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são os Objetivos do Desenvolvimento Sustentável? </a:t>
            </a:r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(duração: 3’30”)</a:t>
            </a:r>
            <a:endParaRPr lang="pt-B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14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www.youtube.com/watch?v=u2K0Ff6bzZ4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60398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3" y="-97650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71247" y="198430"/>
            <a:ext cx="4636548" cy="7616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6879" y="394583"/>
            <a:ext cx="41260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  <a:cs typeface="Helvetica"/>
              </a:rPr>
              <a:t>MÓDULO TEMÁTICO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54442" y="1007769"/>
            <a:ext cx="4746928" cy="4003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/>
              <a:buNone/>
            </a:pPr>
            <a:r>
              <a:rPr lang="pt-BR" sz="1800" dirty="0" smtClean="0">
                <a:latin typeface="+mj-lt"/>
                <a:cs typeface="Helvetica"/>
              </a:rPr>
              <a:t>O </a:t>
            </a:r>
            <a:r>
              <a:rPr lang="pt-BR" sz="1800" b="1" dirty="0" smtClean="0">
                <a:latin typeface="+mj-lt"/>
                <a:cs typeface="Helvetica"/>
              </a:rPr>
              <a:t>Módulo Temático </a:t>
            </a:r>
            <a:r>
              <a:rPr lang="pt-BR" sz="1800" dirty="0" smtClean="0">
                <a:latin typeface="+mj-lt"/>
                <a:cs typeface="Helvetica"/>
              </a:rPr>
              <a:t>tem três pilares e </a:t>
            </a:r>
            <a:r>
              <a:rPr lang="pt-BR" sz="1800" b="1" dirty="0" smtClean="0">
                <a:solidFill>
                  <a:srgbClr val="006600"/>
                </a:solidFill>
                <a:latin typeface="+mj-lt"/>
                <a:cs typeface="Helvetica"/>
              </a:rPr>
              <a:t>6 temas</a:t>
            </a:r>
            <a:r>
              <a:rPr lang="pt-BR" sz="1800" dirty="0" smtClean="0">
                <a:latin typeface="+mj-lt"/>
                <a:cs typeface="Helvetica"/>
              </a:rPr>
              <a:t>:</a:t>
            </a:r>
          </a:p>
          <a:p>
            <a:pPr marL="0" indent="0" algn="just">
              <a:buFont typeface="Arial"/>
              <a:buNone/>
            </a:pPr>
            <a:endParaRPr lang="pt-BR" sz="1800" dirty="0" smtClean="0">
              <a:latin typeface="+mj-lt"/>
              <a:cs typeface="Helvetica"/>
            </a:endParaRPr>
          </a:p>
          <a:p>
            <a:pPr algn="just"/>
            <a:r>
              <a:rPr lang="pt-BR" sz="1800" dirty="0" smtClean="0">
                <a:latin typeface="+mj-lt"/>
                <a:cs typeface="Helvetica"/>
              </a:rPr>
              <a:t>Cuidado com as pessoas</a:t>
            </a:r>
          </a:p>
          <a:p>
            <a:pPr marL="0" indent="0" algn="just" defTabSz="357188">
              <a:buNone/>
            </a:pPr>
            <a:r>
              <a:rPr lang="pt-BR" sz="1800" b="1" dirty="0">
                <a:solidFill>
                  <a:srgbClr val="006600"/>
                </a:solidFill>
                <a:latin typeface="+mj-lt"/>
                <a:cs typeface="Helvetica"/>
              </a:rPr>
              <a:t>	</a:t>
            </a:r>
            <a:r>
              <a:rPr lang="pt-BR" sz="1800" b="1" dirty="0" smtClean="0">
                <a:solidFill>
                  <a:srgbClr val="006600"/>
                </a:solidFill>
                <a:latin typeface="+mj-lt"/>
                <a:cs typeface="Helvetica"/>
              </a:rPr>
              <a:t>- </a:t>
            </a:r>
            <a:r>
              <a:rPr lang="pt-BR" sz="1500" b="1" dirty="0" smtClean="0">
                <a:solidFill>
                  <a:srgbClr val="006600"/>
                </a:solidFill>
                <a:latin typeface="+mj-lt"/>
                <a:cs typeface="Helvetica"/>
              </a:rPr>
              <a:t>Interação Humana e  </a:t>
            </a:r>
            <a:r>
              <a:rPr lang="pt-BR" sz="1500" b="1" dirty="0">
                <a:solidFill>
                  <a:srgbClr val="006600"/>
                </a:solidFill>
                <a:latin typeface="+mj-lt"/>
                <a:cs typeface="Helvetica"/>
              </a:rPr>
              <a:t>Segurança </a:t>
            </a:r>
            <a:r>
              <a:rPr lang="pt-BR" sz="1500" b="1" dirty="0" smtClean="0">
                <a:solidFill>
                  <a:srgbClr val="006600"/>
                </a:solidFill>
                <a:latin typeface="+mj-lt"/>
                <a:cs typeface="Helvetica"/>
              </a:rPr>
              <a:t>Alimentar</a:t>
            </a:r>
          </a:p>
          <a:p>
            <a:pPr algn="just"/>
            <a:r>
              <a:rPr lang="pt-BR" sz="1800" dirty="0" smtClean="0">
                <a:latin typeface="+mj-lt"/>
                <a:cs typeface="Helvetica"/>
              </a:rPr>
              <a:t>Cuidado com a Terra</a:t>
            </a:r>
          </a:p>
          <a:p>
            <a:pPr marL="0" indent="0" algn="just" defTabSz="357188">
              <a:buNone/>
            </a:pPr>
            <a:r>
              <a:rPr lang="pt-BR" sz="1800" b="1" dirty="0">
                <a:solidFill>
                  <a:srgbClr val="006600"/>
                </a:solidFill>
                <a:latin typeface="+mj-lt"/>
                <a:cs typeface="Helvetica"/>
              </a:rPr>
              <a:t>	</a:t>
            </a:r>
            <a:r>
              <a:rPr lang="pt-BR" sz="1800" b="1" dirty="0" smtClean="0">
                <a:solidFill>
                  <a:srgbClr val="006600"/>
                </a:solidFill>
                <a:latin typeface="+mj-lt"/>
                <a:cs typeface="Helvetica"/>
              </a:rPr>
              <a:t>- </a:t>
            </a:r>
            <a:r>
              <a:rPr lang="pt-BR" sz="1500" b="1" dirty="0" smtClean="0">
                <a:solidFill>
                  <a:srgbClr val="006600"/>
                </a:solidFill>
                <a:latin typeface="+mj-lt"/>
                <a:cs typeface="Helvetica"/>
              </a:rPr>
              <a:t>Água e Espécies </a:t>
            </a:r>
            <a:r>
              <a:rPr lang="pt-BR" sz="1500" b="1" dirty="0">
                <a:solidFill>
                  <a:srgbClr val="006600"/>
                </a:solidFill>
                <a:latin typeface="+mj-lt"/>
                <a:cs typeface="Helvetica"/>
              </a:rPr>
              <a:t>e </a:t>
            </a:r>
            <a:r>
              <a:rPr lang="pt-BR" sz="1500" b="1" dirty="0" smtClean="0">
                <a:solidFill>
                  <a:srgbClr val="006600"/>
                </a:solidFill>
                <a:latin typeface="+mj-lt"/>
                <a:cs typeface="Helvetica"/>
              </a:rPr>
              <a:t>Ecossistemas </a:t>
            </a:r>
            <a:endParaRPr lang="pt-BR" sz="1500" b="1" dirty="0">
              <a:solidFill>
                <a:srgbClr val="006600"/>
              </a:solidFill>
              <a:latin typeface="+mj-lt"/>
              <a:cs typeface="Helvetica"/>
            </a:endParaRPr>
          </a:p>
          <a:p>
            <a:pPr algn="just"/>
            <a:r>
              <a:rPr lang="pt-BR" sz="1800" dirty="0" smtClean="0">
                <a:latin typeface="+mj-lt"/>
                <a:cs typeface="Helvetica"/>
              </a:rPr>
              <a:t>Repartir os excedentes</a:t>
            </a:r>
          </a:p>
          <a:p>
            <a:pPr marL="0" indent="0" algn="just" defTabSz="357188">
              <a:buNone/>
            </a:pPr>
            <a:r>
              <a:rPr lang="pt-BR" sz="1800" b="1" dirty="0">
                <a:solidFill>
                  <a:srgbClr val="006600"/>
                </a:solidFill>
                <a:latin typeface="+mj-lt"/>
                <a:cs typeface="Helvetica"/>
              </a:rPr>
              <a:t>	</a:t>
            </a:r>
            <a:r>
              <a:rPr lang="pt-BR" sz="1500" b="1" dirty="0" smtClean="0">
                <a:solidFill>
                  <a:srgbClr val="006600"/>
                </a:solidFill>
                <a:latin typeface="+mj-lt"/>
                <a:cs typeface="Helvetica"/>
              </a:rPr>
              <a:t>Energia </a:t>
            </a:r>
            <a:r>
              <a:rPr lang="pt-BR" sz="1500" b="1" dirty="0">
                <a:solidFill>
                  <a:srgbClr val="006600"/>
                </a:solidFill>
                <a:latin typeface="+mj-lt"/>
                <a:cs typeface="Helvetica"/>
              </a:rPr>
              <a:t>e Tecnologia e </a:t>
            </a:r>
            <a:r>
              <a:rPr lang="pt-BR" sz="1500" b="1" dirty="0" smtClean="0">
                <a:solidFill>
                  <a:srgbClr val="006600"/>
                </a:solidFill>
                <a:latin typeface="+mj-lt"/>
                <a:cs typeface="Helvetica"/>
              </a:rPr>
              <a:t>Economia </a:t>
            </a:r>
            <a:r>
              <a:rPr lang="pt-BR" sz="1500" b="1" dirty="0">
                <a:solidFill>
                  <a:srgbClr val="006600"/>
                </a:solidFill>
                <a:latin typeface="+mj-lt"/>
                <a:cs typeface="Helvetica"/>
              </a:rPr>
              <a:t>Local </a:t>
            </a:r>
            <a:r>
              <a:rPr lang="pt-BR" sz="1500" b="1" dirty="0" smtClean="0">
                <a:solidFill>
                  <a:srgbClr val="006600"/>
                </a:solidFill>
                <a:latin typeface="+mj-lt"/>
                <a:cs typeface="Helvetica"/>
              </a:rPr>
              <a:t>e Consumismo</a:t>
            </a:r>
            <a:endParaRPr lang="pt-BR" sz="1500" b="1" dirty="0">
              <a:solidFill>
                <a:srgbClr val="006600"/>
              </a:solidFill>
              <a:latin typeface="+mj-lt"/>
              <a:cs typeface="Helvetica"/>
            </a:endParaRPr>
          </a:p>
          <a:p>
            <a:pPr marL="0" indent="0" algn="just">
              <a:buNone/>
            </a:pPr>
            <a:endParaRPr lang="pt-BR" sz="1800" dirty="0" smtClean="0">
              <a:latin typeface="+mj-lt"/>
              <a:cs typeface="Helvetica"/>
            </a:endParaRPr>
          </a:p>
          <a:p>
            <a:pPr marL="0" indent="0" algn="just">
              <a:buNone/>
            </a:pPr>
            <a:r>
              <a:rPr lang="pt-BR" sz="1800" dirty="0" smtClean="0">
                <a:latin typeface="+mj-lt"/>
                <a:cs typeface="Helvetica"/>
              </a:rPr>
              <a:t>As (os) professoras (es) devem escolher </a:t>
            </a:r>
            <a:r>
              <a:rPr lang="pt-BR" sz="1800" dirty="0">
                <a:latin typeface="+mj-lt"/>
                <a:cs typeface="Helvetica"/>
              </a:rPr>
              <a:t>ao </a:t>
            </a:r>
            <a:r>
              <a:rPr lang="pt-BR" sz="1800" dirty="0" smtClean="0">
                <a:latin typeface="+mj-lt"/>
                <a:cs typeface="Helvetica"/>
              </a:rPr>
              <a:t>menos </a:t>
            </a:r>
            <a:r>
              <a:rPr lang="pt-BR" sz="1800" dirty="0">
                <a:latin typeface="+mj-lt"/>
                <a:cs typeface="Helvetica"/>
              </a:rPr>
              <a:t>2 módulos </a:t>
            </a:r>
            <a:r>
              <a:rPr lang="pt-BR" sz="1800" dirty="0" smtClean="0">
                <a:latin typeface="+mj-lt"/>
                <a:cs typeface="Helvetica"/>
              </a:rPr>
              <a:t>temáticos (10h cada), para receber o certificado mínimo de 32h.</a:t>
            </a: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pic>
        <p:nvPicPr>
          <p:cNvPr id="2" name="Picture 1" descr="6 tema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435" y="296601"/>
            <a:ext cx="4869219" cy="429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2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3" y="-97650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71247" y="198429"/>
            <a:ext cx="4636548" cy="98856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6879" y="425361"/>
            <a:ext cx="412607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  <a:cs typeface="Helvetica"/>
              </a:rPr>
              <a:t>MÓDULO TEMÁTICO ÁGUA</a:t>
            </a:r>
          </a:p>
          <a:p>
            <a:pPr algn="ctr"/>
            <a:r>
              <a:rPr lang="en-US" sz="1600" b="1" dirty="0" err="1" smtClean="0">
                <a:latin typeface="+mj-lt"/>
                <a:cs typeface="Helvetica"/>
              </a:rPr>
              <a:t>Cuidar</a:t>
            </a:r>
            <a:r>
              <a:rPr lang="en-US" sz="1600" b="1" dirty="0" smtClean="0">
                <a:latin typeface="+mj-lt"/>
                <a:cs typeface="Helvetica"/>
              </a:rPr>
              <a:t> da Terra</a:t>
            </a:r>
            <a:endParaRPr lang="en-US" sz="1600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62393" y="1266022"/>
            <a:ext cx="5923722" cy="4003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r>
              <a:rPr lang="pt-BR" sz="1800" b="1" dirty="0"/>
              <a:t>O </a:t>
            </a:r>
            <a:r>
              <a:rPr lang="pt-BR" sz="1800" b="1" dirty="0" smtClean="0"/>
              <a:t>Módulo </a:t>
            </a:r>
            <a:r>
              <a:rPr lang="pt-BR" sz="1800" b="1" dirty="0"/>
              <a:t>Água é composto de </a:t>
            </a:r>
            <a:r>
              <a:rPr lang="pt-BR" sz="1800" b="1" dirty="0" smtClean="0"/>
              <a:t>7 aulas:</a:t>
            </a:r>
          </a:p>
          <a:p>
            <a:pPr marL="0" indent="0" algn="just">
              <a:lnSpc>
                <a:spcPct val="90000"/>
              </a:lnSpc>
              <a:buNone/>
            </a:pPr>
            <a:endParaRPr lang="pt-BR" sz="1800" b="1" dirty="0"/>
          </a:p>
          <a:p>
            <a:pPr algn="just">
              <a:buFont typeface="+mj-lt"/>
              <a:buAutoNum type="arabicPeriod"/>
            </a:pPr>
            <a:r>
              <a:rPr lang="pt-BR" sz="1800" dirty="0" smtClean="0"/>
              <a:t>Formação </a:t>
            </a:r>
            <a:r>
              <a:rPr lang="pt-BR" sz="1800" dirty="0"/>
              <a:t>da água no planeta</a:t>
            </a:r>
          </a:p>
          <a:p>
            <a:pPr algn="just">
              <a:buFont typeface="+mj-lt"/>
              <a:buAutoNum type="arabicPeriod"/>
            </a:pPr>
            <a:r>
              <a:rPr lang="pt-BR" sz="1800" dirty="0"/>
              <a:t>Como estão os oceanos atualmente</a:t>
            </a:r>
          </a:p>
          <a:p>
            <a:pPr algn="just">
              <a:buFont typeface="+mj-lt"/>
              <a:buAutoNum type="arabicPeriod"/>
            </a:pPr>
            <a:r>
              <a:rPr lang="pt-BR" sz="1800" dirty="0"/>
              <a:t>Pegada hídrica e água virtual</a:t>
            </a:r>
          </a:p>
          <a:p>
            <a:pPr algn="just">
              <a:buFont typeface="+mj-lt"/>
              <a:buAutoNum type="arabicPeriod"/>
            </a:pPr>
            <a:r>
              <a:rPr lang="pt-BR" sz="1800" dirty="0"/>
              <a:t>O que são e como funcionam as bacias hidrográficas do Brasil e da América Latina</a:t>
            </a:r>
          </a:p>
          <a:p>
            <a:pPr algn="just">
              <a:buFont typeface="+mj-lt"/>
              <a:buAutoNum type="arabicPeriod"/>
            </a:pPr>
            <a:r>
              <a:rPr lang="pt-BR" sz="1800" dirty="0"/>
              <a:t>Água, saúde e saneamento no Brasil</a:t>
            </a:r>
          </a:p>
          <a:p>
            <a:pPr algn="just">
              <a:buFont typeface="+mj-lt"/>
              <a:buAutoNum type="arabicPeriod"/>
            </a:pPr>
            <a:r>
              <a:rPr lang="pt-BR" sz="1800" dirty="0"/>
              <a:t>Como recuperar nascentes e matas ciliares</a:t>
            </a:r>
          </a:p>
          <a:p>
            <a:pPr algn="just">
              <a:buFont typeface="+mj-lt"/>
              <a:buAutoNum type="arabicPeriod"/>
            </a:pPr>
            <a:r>
              <a:rPr lang="pt-BR" sz="1800" dirty="0"/>
              <a:t>Conhecendo tecnologias de cuidado com a água e o clima</a:t>
            </a:r>
          </a:p>
          <a:p>
            <a:pPr marL="0" indent="0" algn="just">
              <a:lnSpc>
                <a:spcPct val="90000"/>
              </a:lnSpc>
              <a:buNone/>
            </a:pPr>
            <a:endParaRPr lang="pt-BR" sz="18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577" y="301171"/>
            <a:ext cx="2099651" cy="1763935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6716889" y="2373331"/>
            <a:ext cx="2172668" cy="1774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Natureza está falando – Maitê Proença é a água </a:t>
            </a:r>
            <a:r>
              <a:rPr lang="pt-BR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(1’28’’)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1600" u="sng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hlinkClick r:id="rId5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1600" u="sng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www.youtube.com/watch?v=hUKjROYPqGY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82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3" y="-97650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123290" y="198430"/>
            <a:ext cx="5435028" cy="100364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2582" y="425361"/>
            <a:ext cx="516790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  <a:cs typeface="Helvetica"/>
              </a:rPr>
              <a:t>MÓDULO TEMÁTICO ESPÉCIES E ECOSSISTEMAS</a:t>
            </a:r>
          </a:p>
          <a:p>
            <a:pPr algn="ctr"/>
            <a:r>
              <a:rPr lang="en-US" sz="1600" b="1" dirty="0" err="1" smtClean="0">
                <a:latin typeface="+mj-lt"/>
                <a:cs typeface="Helvetica"/>
              </a:rPr>
              <a:t>Cuidar</a:t>
            </a:r>
            <a:r>
              <a:rPr lang="en-US" sz="1600" b="1" dirty="0" smtClean="0">
                <a:latin typeface="+mj-lt"/>
                <a:cs typeface="Helvetica"/>
              </a:rPr>
              <a:t> da Terra</a:t>
            </a:r>
            <a:endParaRPr lang="en-US" sz="1600" b="1" dirty="0">
              <a:latin typeface="+mj-lt"/>
              <a:cs typeface="Helvetica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59644" y="1183775"/>
            <a:ext cx="5863754" cy="3498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O </a:t>
            </a:r>
            <a:r>
              <a:rPr lang="pt-BR" b="1" dirty="0" smtClean="0"/>
              <a:t>Módulo </a:t>
            </a:r>
            <a:r>
              <a:rPr lang="pt-BR" b="1" dirty="0"/>
              <a:t>Espécies e </a:t>
            </a:r>
            <a:r>
              <a:rPr lang="pt-BR" b="1" dirty="0" smtClean="0"/>
              <a:t>Ecossistemas contém 7 aulas: </a:t>
            </a:r>
            <a:r>
              <a:rPr lang="pt-BR" dirty="0"/>
              <a:t> </a:t>
            </a:r>
            <a:endParaRPr lang="pt-BR" dirty="0" smtClean="0"/>
          </a:p>
          <a:p>
            <a:pPr algn="just"/>
            <a:endParaRPr lang="pt-BR" dirty="0" smtClean="0"/>
          </a:p>
          <a:p>
            <a:pPr marL="3429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Formação da Terra e suas dinâmicas</a:t>
            </a:r>
          </a:p>
          <a:p>
            <a:pPr marL="3429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Ecologia: cooperação como ênfase nas relações entre espécies</a:t>
            </a:r>
          </a:p>
          <a:p>
            <a:pPr marL="3429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Biomas brasileiros I</a:t>
            </a:r>
          </a:p>
          <a:p>
            <a:pPr marL="3429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Biomas brasileiros II</a:t>
            </a:r>
          </a:p>
          <a:p>
            <a:pPr marL="3429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Bichos do Brasil</a:t>
            </a:r>
          </a:p>
          <a:p>
            <a:pPr marL="3429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Biodiversidade, florestas, cultura e produtividade</a:t>
            </a:r>
          </a:p>
          <a:p>
            <a:pPr marL="3429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Atividades de integração com a Natureza</a:t>
            </a:r>
          </a:p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174" y="1870399"/>
            <a:ext cx="2074767" cy="174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1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3" y="-97650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123290" y="198430"/>
            <a:ext cx="5435028" cy="9289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4" y="425361"/>
            <a:ext cx="516790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atin typeface="Helvetica"/>
                <a:cs typeface="Helvetica"/>
              </a:rPr>
              <a:t>MÓDULO TEMÁTICO SEGURANÇA ALIMENTAR</a:t>
            </a:r>
          </a:p>
          <a:p>
            <a:pPr algn="ctr"/>
            <a:r>
              <a:rPr lang="en-US" sz="1400" b="1" dirty="0" err="1" smtClean="0">
                <a:latin typeface="Helvetica"/>
                <a:cs typeface="Helvetica"/>
              </a:rPr>
              <a:t>Cuidar</a:t>
            </a:r>
            <a:r>
              <a:rPr lang="en-US" sz="1400" b="1" dirty="0" smtClean="0">
                <a:latin typeface="Helvetica"/>
                <a:cs typeface="Helvetica"/>
              </a:rPr>
              <a:t> das </a:t>
            </a:r>
            <a:r>
              <a:rPr lang="en-US" sz="1400" b="1" dirty="0" err="1" smtClean="0">
                <a:latin typeface="Helvetica"/>
                <a:cs typeface="Helvetica"/>
              </a:rPr>
              <a:t>pessoas</a:t>
            </a:r>
            <a:endParaRPr lang="en-US" sz="1400" b="1" dirty="0">
              <a:latin typeface="Helvetica"/>
              <a:cs typeface="Helvetica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728178" y="2527443"/>
            <a:ext cx="2179516" cy="160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i="1" dirty="0"/>
              <a:t>V</a:t>
            </a:r>
            <a:r>
              <a:rPr lang="pt-BR" sz="1600" i="1" dirty="0" smtClean="0"/>
              <a:t>ocê </a:t>
            </a:r>
            <a:r>
              <a:rPr lang="pt-BR" sz="1600" i="1" dirty="0"/>
              <a:t>come e muda o </a:t>
            </a:r>
            <a:r>
              <a:rPr lang="pt-BR" sz="1600" i="1" dirty="0" smtClean="0"/>
              <a:t>planeta (3’01’’) </a:t>
            </a:r>
          </a:p>
          <a:p>
            <a:pPr algn="just"/>
            <a:endParaRPr lang="pt-BR" sz="1600" b="1" dirty="0" smtClean="0"/>
          </a:p>
          <a:p>
            <a:pPr algn="just"/>
            <a:r>
              <a:rPr lang="pt-BR" sz="1600" u="sng" dirty="0" smtClean="0">
                <a:hlinkClick r:id="rId4"/>
              </a:rPr>
              <a:t>www.youtube.com/watch?v=uNFHVC9Q8Y0</a:t>
            </a:r>
            <a:endParaRPr lang="pt-BR" sz="1600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59643" y="1127330"/>
            <a:ext cx="632609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O </a:t>
            </a:r>
            <a:r>
              <a:rPr lang="pt-BR" b="1" dirty="0" smtClean="0"/>
              <a:t>Módulo </a:t>
            </a:r>
            <a:r>
              <a:rPr lang="pt-BR" b="1" dirty="0"/>
              <a:t>Segurança </a:t>
            </a:r>
            <a:r>
              <a:rPr lang="pt-BR" b="1" dirty="0" smtClean="0"/>
              <a:t>Alimentar e Nutricional contém 8 aulas:</a:t>
            </a:r>
          </a:p>
          <a:p>
            <a:pPr marL="342000" algn="just">
              <a:spcBef>
                <a:spcPts val="432"/>
              </a:spcBef>
            </a:pPr>
            <a:endParaRPr lang="pt-BR" dirty="0" smtClean="0"/>
          </a:p>
          <a:p>
            <a:pPr marL="3420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Hábitos e cultura alimentar</a:t>
            </a:r>
          </a:p>
          <a:p>
            <a:pPr marL="3420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Produção e abastecimento</a:t>
            </a:r>
          </a:p>
          <a:p>
            <a:pPr marL="3420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Consumo e desperdício</a:t>
            </a:r>
          </a:p>
          <a:p>
            <a:pPr marL="3420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Alimentação e saúde</a:t>
            </a:r>
          </a:p>
          <a:p>
            <a:pPr marL="3420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Base dos alimentos – o solo</a:t>
            </a:r>
          </a:p>
          <a:p>
            <a:pPr marL="3420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Produção de sementes</a:t>
            </a:r>
          </a:p>
          <a:p>
            <a:pPr marL="3420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Como montar uma horta orgânica</a:t>
            </a:r>
          </a:p>
          <a:p>
            <a:pPr marL="3420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Minhocário, terrário e relógio de sol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430" y="425360"/>
            <a:ext cx="2146686" cy="1803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1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3" y="-97650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123290" y="198430"/>
            <a:ext cx="5435028" cy="9289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4" y="368916"/>
            <a:ext cx="516790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  <a:cs typeface="Helvetica"/>
              </a:rPr>
              <a:t>MÓDULO TEMÁTICO INTERAÇÃO HUMANA</a:t>
            </a:r>
          </a:p>
          <a:p>
            <a:pPr algn="ctr"/>
            <a:r>
              <a:rPr lang="en-US" sz="1600" b="1" dirty="0" err="1" smtClean="0">
                <a:latin typeface="+mj-lt"/>
                <a:cs typeface="Helvetica"/>
              </a:rPr>
              <a:t>Cuidar</a:t>
            </a:r>
            <a:r>
              <a:rPr lang="en-US" sz="1600" b="1" dirty="0" smtClean="0">
                <a:latin typeface="+mj-lt"/>
                <a:cs typeface="Helvetica"/>
              </a:rPr>
              <a:t> das </a:t>
            </a:r>
            <a:r>
              <a:rPr lang="en-US" sz="1600" b="1" dirty="0" err="1" smtClean="0">
                <a:latin typeface="+mj-lt"/>
                <a:cs typeface="Helvetica"/>
              </a:rPr>
              <a:t>pessoas</a:t>
            </a:r>
            <a:endParaRPr lang="en-US" sz="1600" b="1" dirty="0">
              <a:latin typeface="+mj-lt"/>
              <a:cs typeface="Helvetica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728178" y="2527443"/>
            <a:ext cx="2179516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1600" i="1" dirty="0" smtClean="0"/>
              <a:t>Monja </a:t>
            </a:r>
            <a:r>
              <a:rPr lang="pt-BR" sz="1600" i="1" dirty="0" err="1" smtClean="0"/>
              <a:t>Coen</a:t>
            </a:r>
            <a:r>
              <a:rPr lang="pt-BR" sz="1600" i="1" dirty="0"/>
              <a:t> </a:t>
            </a:r>
            <a:r>
              <a:rPr lang="pt-BR" sz="1600" i="1" dirty="0" smtClean="0"/>
              <a:t>- ZEN </a:t>
            </a:r>
            <a:r>
              <a:rPr lang="pt-BR" sz="1600" i="1" dirty="0"/>
              <a:t>Budismo - Série </a:t>
            </a:r>
            <a:r>
              <a:rPr lang="pt-BR" sz="1600" i="1" dirty="0" smtClean="0"/>
              <a:t>SER (3’32’’) </a:t>
            </a:r>
          </a:p>
          <a:p>
            <a:pPr algn="just">
              <a:lnSpc>
                <a:spcPct val="115000"/>
              </a:lnSpc>
            </a:pPr>
            <a:endParaRPr lang="pt-BR" sz="1600" u="sng" dirty="0">
              <a:hlinkClick r:id="rId4"/>
            </a:endParaRPr>
          </a:p>
          <a:p>
            <a:pPr algn="just">
              <a:lnSpc>
                <a:spcPct val="115000"/>
              </a:lnSpc>
            </a:pPr>
            <a:r>
              <a:rPr lang="pt-BR" sz="1600" u="sng" dirty="0" smtClean="0">
                <a:hlinkClick r:id="rId4"/>
              </a:rPr>
              <a:t>www.youtube.com/watch?v=5gETLg6N80I</a:t>
            </a:r>
            <a:endParaRPr lang="pt-BR" sz="1600" b="1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59643" y="1127330"/>
            <a:ext cx="6326091" cy="3498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O </a:t>
            </a:r>
            <a:r>
              <a:rPr lang="pt-BR" b="1" dirty="0" smtClean="0"/>
              <a:t>Módulo </a:t>
            </a:r>
            <a:r>
              <a:rPr lang="pt-BR" b="1" dirty="0"/>
              <a:t>Interação </a:t>
            </a:r>
            <a:r>
              <a:rPr lang="pt-BR" b="1" dirty="0" smtClean="0"/>
              <a:t>Humana </a:t>
            </a:r>
            <a:r>
              <a:rPr lang="pt-BR" b="1" dirty="0"/>
              <a:t>é composto de </a:t>
            </a:r>
            <a:r>
              <a:rPr lang="pt-BR" b="1" dirty="0" smtClean="0"/>
              <a:t>7 aulas:</a:t>
            </a:r>
          </a:p>
          <a:p>
            <a:pPr algn="just"/>
            <a:endParaRPr lang="pt-BR" dirty="0" smtClean="0"/>
          </a:p>
          <a:p>
            <a:pPr marL="3429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Cultura de paz e comunicação não violenta</a:t>
            </a:r>
          </a:p>
          <a:p>
            <a:pPr marL="3429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Direitos Humanos e Prioridade Absoluta das Criança e do Adolescente</a:t>
            </a:r>
          </a:p>
          <a:p>
            <a:pPr marL="3429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Escuta, participação e empoderamento</a:t>
            </a:r>
          </a:p>
          <a:p>
            <a:pPr marL="3429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Valorização da cultura brasileira e local</a:t>
            </a:r>
          </a:p>
          <a:p>
            <a:pPr marL="3429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Rituais de confraternização</a:t>
            </a:r>
          </a:p>
          <a:p>
            <a:pPr marL="3429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Festas sustentáveis</a:t>
            </a:r>
          </a:p>
          <a:p>
            <a:pPr marL="342900" indent="-3429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Calendário da educação para a sustentabilidade</a:t>
            </a:r>
          </a:p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890" y="332665"/>
            <a:ext cx="2372718" cy="199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5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3" y="-97650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123291" y="198430"/>
            <a:ext cx="6369979" cy="9289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431515" y="368916"/>
            <a:ext cx="677067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  <a:cs typeface="Helvetica"/>
              </a:rPr>
              <a:t>MÓDULO TEMÁTICO ECONOMIA LOCAL E CONSUMISMO</a:t>
            </a:r>
          </a:p>
          <a:p>
            <a:pPr algn="ctr"/>
            <a:r>
              <a:rPr lang="en-US" sz="1600" b="1" dirty="0" err="1" smtClean="0">
                <a:latin typeface="+mj-lt"/>
                <a:cs typeface="Helvetica"/>
              </a:rPr>
              <a:t>Repartir</a:t>
            </a:r>
            <a:r>
              <a:rPr lang="en-US" sz="1600" b="1" dirty="0" smtClean="0">
                <a:latin typeface="+mj-lt"/>
                <a:cs typeface="Helvetica"/>
              </a:rPr>
              <a:t> </a:t>
            </a:r>
            <a:r>
              <a:rPr lang="en-US" sz="1600" b="1" dirty="0" err="1" smtClean="0">
                <a:latin typeface="+mj-lt"/>
                <a:cs typeface="Helvetica"/>
              </a:rPr>
              <a:t>os</a:t>
            </a:r>
            <a:r>
              <a:rPr lang="en-US" sz="1600" b="1" dirty="0" smtClean="0">
                <a:latin typeface="+mj-lt"/>
                <a:cs typeface="Helvetica"/>
              </a:rPr>
              <a:t> </a:t>
            </a:r>
            <a:r>
              <a:rPr lang="en-US" sz="1600" b="1" dirty="0" err="1" smtClean="0">
                <a:latin typeface="+mj-lt"/>
                <a:cs typeface="Helvetica"/>
              </a:rPr>
              <a:t>excedentes</a:t>
            </a:r>
            <a:endParaRPr lang="en-US" sz="1600" b="1" dirty="0">
              <a:latin typeface="+mj-lt"/>
              <a:cs typeface="Helvetica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59643" y="1217642"/>
            <a:ext cx="648641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O </a:t>
            </a:r>
            <a:r>
              <a:rPr lang="pt-BR" b="1" dirty="0" smtClean="0"/>
              <a:t>Módulo </a:t>
            </a:r>
            <a:r>
              <a:rPr lang="pt-BR" b="1" dirty="0"/>
              <a:t>Economia </a:t>
            </a:r>
            <a:r>
              <a:rPr lang="pt-BR" b="1" dirty="0" smtClean="0"/>
              <a:t>Local </a:t>
            </a:r>
            <a:r>
              <a:rPr lang="pt-BR" b="1" dirty="0"/>
              <a:t>e </a:t>
            </a:r>
            <a:r>
              <a:rPr lang="pt-BR" b="1" dirty="0" smtClean="0"/>
              <a:t>Consumismo </a:t>
            </a:r>
            <a:r>
              <a:rPr lang="pt-BR" b="1" dirty="0"/>
              <a:t>é composto de </a:t>
            </a:r>
            <a:r>
              <a:rPr lang="pt-BR" b="1" dirty="0" smtClean="0"/>
              <a:t>6 aulas: </a:t>
            </a:r>
            <a:endParaRPr lang="pt-BR" dirty="0"/>
          </a:p>
          <a:p>
            <a:pPr marL="342900" indent="-342900">
              <a:buFont typeface="+mj-lt"/>
              <a:buAutoNum type="arabicPeriod"/>
            </a:pPr>
            <a:endParaRPr lang="pt-BR" dirty="0" smtClean="0"/>
          </a:p>
          <a:p>
            <a:pPr marL="342900" indent="-342900">
              <a:spcBef>
                <a:spcPts val="432"/>
              </a:spcBef>
              <a:buFont typeface="+mj-lt"/>
              <a:buAutoNum type="arabicPeriod"/>
            </a:pPr>
            <a:r>
              <a:rPr lang="pt-BR" dirty="0" smtClean="0"/>
              <a:t>Sociedade </a:t>
            </a:r>
            <a:r>
              <a:rPr lang="pt-BR" dirty="0"/>
              <a:t>de consumo</a:t>
            </a:r>
          </a:p>
          <a:p>
            <a:pPr marL="342900" indent="-342900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Consumo responsável</a:t>
            </a:r>
          </a:p>
          <a:p>
            <a:pPr marL="342900" indent="-342900">
              <a:spcBef>
                <a:spcPts val="432"/>
              </a:spcBef>
              <a:buFont typeface="+mj-lt"/>
              <a:buAutoNum type="arabicPeriod"/>
            </a:pPr>
            <a:r>
              <a:rPr lang="pt-BR" i="1" dirty="0"/>
              <a:t>Ecodesign</a:t>
            </a:r>
            <a:r>
              <a:rPr lang="pt-BR" dirty="0"/>
              <a:t> de embalagens e produtos</a:t>
            </a:r>
          </a:p>
          <a:p>
            <a:pPr marL="342900" indent="-342900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Moeda local</a:t>
            </a:r>
          </a:p>
          <a:p>
            <a:pPr marL="342900" indent="-342900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Feira de trocas</a:t>
            </a:r>
          </a:p>
          <a:p>
            <a:pPr marL="342900" indent="-342900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Jogos cooperativos</a:t>
            </a:r>
          </a:p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935" y="1787863"/>
            <a:ext cx="2187783" cy="183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3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3" y="-97650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123290" y="198430"/>
            <a:ext cx="5435028" cy="9289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4" y="346338"/>
            <a:ext cx="516790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  <a:cs typeface="Helvetica"/>
              </a:rPr>
              <a:t>MÓDULO TEMÁTICO ENERGIA E TECNOLOGIA</a:t>
            </a:r>
          </a:p>
          <a:p>
            <a:pPr algn="ctr"/>
            <a:r>
              <a:rPr lang="en-US" sz="1600" b="1" dirty="0" err="1" smtClean="0">
                <a:latin typeface="+mj-lt"/>
                <a:cs typeface="Helvetica"/>
              </a:rPr>
              <a:t>Repartir</a:t>
            </a:r>
            <a:r>
              <a:rPr lang="en-US" sz="1600" b="1" dirty="0" smtClean="0">
                <a:latin typeface="+mj-lt"/>
                <a:cs typeface="Helvetica"/>
              </a:rPr>
              <a:t> </a:t>
            </a:r>
            <a:r>
              <a:rPr lang="en-US" sz="1600" b="1" dirty="0" err="1" smtClean="0">
                <a:latin typeface="+mj-lt"/>
                <a:cs typeface="Helvetica"/>
              </a:rPr>
              <a:t>os</a:t>
            </a:r>
            <a:r>
              <a:rPr lang="en-US" sz="1600" b="1" dirty="0" smtClean="0">
                <a:latin typeface="+mj-lt"/>
                <a:cs typeface="Helvetica"/>
              </a:rPr>
              <a:t> </a:t>
            </a:r>
            <a:r>
              <a:rPr lang="en-US" sz="1600" b="1" dirty="0" err="1" smtClean="0">
                <a:latin typeface="+mj-lt"/>
                <a:cs typeface="Helvetica"/>
              </a:rPr>
              <a:t>excedentes</a:t>
            </a:r>
            <a:endParaRPr lang="en-US" sz="1600" b="1" dirty="0">
              <a:latin typeface="+mj-lt"/>
              <a:cs typeface="Helvetica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714467" y="2527443"/>
            <a:ext cx="2262354" cy="2057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1600" i="1" dirty="0" smtClean="0"/>
              <a:t>Conheça </a:t>
            </a:r>
            <a:r>
              <a:rPr lang="pt-BR" sz="1600" i="1" dirty="0"/>
              <a:t>os 5Rs da Educação </a:t>
            </a:r>
            <a:r>
              <a:rPr lang="pt-BR" sz="1600" i="1" dirty="0" smtClean="0"/>
              <a:t>Ambiental (1’28’’)</a:t>
            </a:r>
            <a:r>
              <a:rPr lang="pt-BR" sz="1600" dirty="0" smtClean="0"/>
              <a:t/>
            </a:r>
            <a:br>
              <a:rPr lang="pt-BR" sz="1600" dirty="0" smtClean="0"/>
            </a:br>
            <a:endParaRPr lang="pt-BR" sz="1600" dirty="0" smtClean="0"/>
          </a:p>
          <a:p>
            <a:pPr algn="just">
              <a:lnSpc>
                <a:spcPct val="115000"/>
              </a:lnSpc>
            </a:pPr>
            <a:r>
              <a:rPr lang="pt-BR" sz="1600" u="sng" dirty="0" smtClean="0">
                <a:hlinkClick r:id="rId4"/>
              </a:rPr>
              <a:t>www.youtube.com/watch?v=ORAK4TvRx9U</a:t>
            </a:r>
            <a:endParaRPr lang="pt-BR" sz="1600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59645" y="1127330"/>
            <a:ext cx="6118577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O </a:t>
            </a:r>
            <a:r>
              <a:rPr lang="pt-BR" b="1" dirty="0" smtClean="0"/>
              <a:t>Módulo </a:t>
            </a:r>
            <a:r>
              <a:rPr lang="pt-BR" b="1" dirty="0"/>
              <a:t>Energia e </a:t>
            </a:r>
            <a:r>
              <a:rPr lang="pt-BR" b="1" dirty="0" smtClean="0"/>
              <a:t>Tecnologia </a:t>
            </a:r>
            <a:r>
              <a:rPr lang="pt-BR" b="1" dirty="0"/>
              <a:t>é composto de </a:t>
            </a:r>
            <a:r>
              <a:rPr lang="pt-BR" b="1" dirty="0" smtClean="0"/>
              <a:t>10 aulas:</a:t>
            </a:r>
          </a:p>
          <a:p>
            <a:pPr marL="342000" indent="-342000" algn="just">
              <a:lnSpc>
                <a:spcPct val="60000"/>
              </a:lnSpc>
              <a:spcBef>
                <a:spcPts val="432"/>
              </a:spcBef>
            </a:pPr>
            <a:endParaRPr lang="pt-BR" dirty="0" smtClean="0"/>
          </a:p>
          <a:p>
            <a:pPr marL="342000" indent="-3420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Como vivenciar os 5Rs no dia a dia </a:t>
            </a:r>
          </a:p>
          <a:p>
            <a:pPr marL="342000" indent="-3420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Vidro, metal, papel e plástico: de onde vêm e para onde vão</a:t>
            </a:r>
          </a:p>
          <a:p>
            <a:pPr marL="342000" indent="-3420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Resíduos perigosos: como tratá-los</a:t>
            </a:r>
          </a:p>
          <a:p>
            <a:pPr marL="342000" indent="-3420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Tratamento sustentável e insustentável dos resíduos sólidos</a:t>
            </a:r>
          </a:p>
          <a:p>
            <a:pPr marL="342000" indent="-3420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Cooperativas de coleta seletiva no Brasil</a:t>
            </a:r>
          </a:p>
          <a:p>
            <a:pPr marL="342000" indent="-3420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Consumo dos recursos naturais e coleta seletiva na escola</a:t>
            </a:r>
          </a:p>
          <a:p>
            <a:pPr marL="342000" indent="-3420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Mobilidade e impactos do transporte no ambiente </a:t>
            </a:r>
          </a:p>
          <a:p>
            <a:pPr marL="342000" indent="-3420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Princípios da bioconstrução</a:t>
            </a:r>
          </a:p>
          <a:p>
            <a:pPr marL="342000" indent="-3420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Uso de energia limpa e sustentável no Brasil</a:t>
            </a:r>
          </a:p>
          <a:p>
            <a:pPr marL="342000" indent="-342000" algn="just">
              <a:spcBef>
                <a:spcPts val="432"/>
              </a:spcBef>
              <a:buFont typeface="+mj-lt"/>
              <a:buAutoNum type="arabicPeriod"/>
            </a:pPr>
            <a:r>
              <a:rPr lang="pt-BR" dirty="0"/>
              <a:t>Criando fontes de energia limpa na escola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467" y="192849"/>
            <a:ext cx="2043945" cy="171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9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310835" y="-84949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235634" y="174947"/>
            <a:ext cx="4636548" cy="96508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6879" y="357627"/>
            <a:ext cx="412607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MÓDULO GESTÃO DEMOCRÁTICA</a:t>
            </a:r>
          </a:p>
          <a:p>
            <a:pPr algn="ctr"/>
            <a:r>
              <a:rPr lang="pt-BR" sz="1600" b="1" dirty="0" smtClean="0">
                <a:latin typeface="+mj-lt"/>
                <a:cs typeface="Helvetica"/>
              </a:rPr>
              <a:t>Cuidar da pessoas</a:t>
            </a:r>
            <a:endParaRPr lang="en-US" sz="1600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-1" y="1140031"/>
            <a:ext cx="9051534" cy="4003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sp>
        <p:nvSpPr>
          <p:cNvPr id="2" name="Retângulo 1"/>
          <p:cNvSpPr/>
          <p:nvPr/>
        </p:nvSpPr>
        <p:spPr>
          <a:xfrm>
            <a:off x="1324655" y="2587767"/>
            <a:ext cx="1983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205482" y="1274317"/>
            <a:ext cx="6223533" cy="3672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O </a:t>
            </a:r>
            <a:r>
              <a:rPr lang="pt-BR" b="1" dirty="0" smtClean="0"/>
              <a:t>Módulo </a:t>
            </a:r>
            <a:r>
              <a:rPr lang="pt-BR" b="1" dirty="0"/>
              <a:t>de Gestão Democrática é composto de </a:t>
            </a:r>
            <a:r>
              <a:rPr lang="pt-BR" b="1" dirty="0" smtClean="0"/>
              <a:t>5 aulas</a:t>
            </a:r>
            <a:r>
              <a:rPr lang="pt-BR" b="1" dirty="0"/>
              <a:t>: </a:t>
            </a:r>
            <a:endParaRPr lang="pt-BR" b="1" dirty="0" smtClean="0"/>
          </a:p>
          <a:p>
            <a:pPr algn="just"/>
            <a:endParaRPr lang="pt-BR" b="1" dirty="0"/>
          </a:p>
          <a:p>
            <a:pPr marL="342000" indent="-342000" algn="just">
              <a:spcBef>
                <a:spcPts val="432"/>
              </a:spcBef>
            </a:pPr>
            <a:r>
              <a:rPr lang="pt-BR" dirty="0" smtClean="0"/>
              <a:t>1. Introdução</a:t>
            </a:r>
            <a:endParaRPr lang="pt-BR" dirty="0"/>
          </a:p>
          <a:p>
            <a:pPr marL="342000" indent="-342000" algn="just">
              <a:spcBef>
                <a:spcPts val="432"/>
              </a:spcBef>
            </a:pPr>
            <a:r>
              <a:rPr lang="pt-BR" dirty="0"/>
              <a:t>2. A gestão democrática na legislação brasileira</a:t>
            </a:r>
          </a:p>
          <a:p>
            <a:pPr marL="342000" indent="-342000" algn="just">
              <a:spcBef>
                <a:spcPts val="432"/>
              </a:spcBef>
            </a:pPr>
            <a:r>
              <a:rPr lang="pt-BR" dirty="0"/>
              <a:t>3. Contexto histórico da Educação Democrática</a:t>
            </a:r>
          </a:p>
          <a:p>
            <a:pPr marL="342000" indent="-342000" algn="just">
              <a:spcBef>
                <a:spcPts val="432"/>
              </a:spcBef>
            </a:pPr>
            <a:r>
              <a:rPr lang="pt-BR" dirty="0"/>
              <a:t>4. Educação Democrática no Brasil</a:t>
            </a:r>
          </a:p>
          <a:p>
            <a:pPr marL="342000" indent="-342000" algn="just">
              <a:spcBef>
                <a:spcPts val="432"/>
              </a:spcBef>
            </a:pPr>
            <a:r>
              <a:rPr lang="pt-BR" dirty="0"/>
              <a:t>5. Educação Democrática e Direitos Humanos</a:t>
            </a:r>
          </a:p>
          <a:p>
            <a:pPr algn="just"/>
            <a:endParaRPr lang="pt-BR" b="1" dirty="0" smtClean="0"/>
          </a:p>
          <a:p>
            <a:pPr algn="just"/>
            <a:r>
              <a:rPr lang="pt-BR" b="1" i="1" dirty="0" smtClean="0"/>
              <a:t>O módulo é obrigatório para os coordenadores pedagógicos e optativo aos professores que tiverem interesse em participar, após a certificação mínima de 32h.</a:t>
            </a:r>
            <a:endParaRPr lang="pt-BR" b="1" i="1" dirty="0"/>
          </a:p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016" y="1274317"/>
            <a:ext cx="2393892" cy="219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26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310835" y="-84949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235634" y="168993"/>
            <a:ext cx="5095310" cy="107167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76105" y="393066"/>
            <a:ext cx="46003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 </a:t>
            </a:r>
            <a:r>
              <a:rPr lang="pt-BR" b="1" dirty="0">
                <a:latin typeface="+mj-lt"/>
              </a:rPr>
              <a:t>ORGANIZAÇÃO </a:t>
            </a:r>
            <a:r>
              <a:rPr lang="pt-BR" b="1" dirty="0" smtClean="0">
                <a:latin typeface="+mj-lt"/>
              </a:rPr>
              <a:t>PESSOAL PARA PARTICIPAR </a:t>
            </a:r>
          </a:p>
          <a:p>
            <a:pPr algn="ctr"/>
            <a:r>
              <a:rPr lang="pt-BR" b="1" dirty="0" smtClean="0">
                <a:latin typeface="+mj-lt"/>
              </a:rPr>
              <a:t>DA </a:t>
            </a:r>
            <a:r>
              <a:rPr lang="pt-BR" b="1" dirty="0" smtClean="0">
                <a:latin typeface="+mj-lt"/>
                <a:cs typeface="Helvetica"/>
              </a:rPr>
              <a:t>FORMAÇÃO ON-LINE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-1" y="1140031"/>
            <a:ext cx="9051534" cy="4003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sp>
        <p:nvSpPr>
          <p:cNvPr id="2" name="Retângulo 1"/>
          <p:cNvSpPr/>
          <p:nvPr/>
        </p:nvSpPr>
        <p:spPr>
          <a:xfrm>
            <a:off x="1324655" y="2587767"/>
            <a:ext cx="1983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43838" y="1341298"/>
            <a:ext cx="4304872" cy="346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Separe, semanalmente, um </a:t>
            </a:r>
            <a:r>
              <a:rPr lang="pt-BR" dirty="0"/>
              <a:t>horário </a:t>
            </a:r>
            <a:r>
              <a:rPr lang="pt-BR" dirty="0" smtClean="0"/>
              <a:t>em </a:t>
            </a:r>
            <a:r>
              <a:rPr lang="pt-BR" dirty="0"/>
              <a:t>sua agenda para participar das </a:t>
            </a:r>
            <a:r>
              <a:rPr lang="pt-BR" dirty="0" smtClean="0"/>
              <a:t>aulas.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Se dedicar, </a:t>
            </a:r>
            <a:r>
              <a:rPr lang="pt-BR" b="1" dirty="0" smtClean="0"/>
              <a:t>2 horas </a:t>
            </a:r>
            <a:r>
              <a:rPr lang="pt-BR" dirty="0"/>
              <a:t>por </a:t>
            </a:r>
            <a:r>
              <a:rPr lang="pt-BR" dirty="0" smtClean="0"/>
              <a:t>semana à formação, será possível finalizar as 32 horas obrigatórias em </a:t>
            </a:r>
            <a:r>
              <a:rPr lang="pt-BR" b="1" dirty="0"/>
              <a:t>16 </a:t>
            </a:r>
            <a:r>
              <a:rPr lang="pt-BR" b="1" dirty="0" smtClean="0"/>
              <a:t>semanas</a:t>
            </a:r>
            <a:r>
              <a:rPr lang="pt-BR" dirty="0" smtClean="0"/>
              <a:t> (4 meses).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Lembre-se </a:t>
            </a:r>
            <a:r>
              <a:rPr lang="pt-BR" dirty="0" smtClean="0"/>
              <a:t>que </a:t>
            </a:r>
            <a:r>
              <a:rPr lang="pt-BR" dirty="0"/>
              <a:t>cada módulo tem </a:t>
            </a:r>
            <a:r>
              <a:rPr lang="pt-BR" b="1" dirty="0"/>
              <a:t>10 horas </a:t>
            </a:r>
            <a:r>
              <a:rPr lang="pt-BR" dirty="0"/>
              <a:t>de duração, e, ao completá-lo, </a:t>
            </a:r>
            <a:r>
              <a:rPr lang="pt-BR" dirty="0" smtClean="0"/>
              <a:t>o seu </a:t>
            </a:r>
            <a:r>
              <a:rPr lang="pt-BR" dirty="0"/>
              <a:t>certificado ficará </a:t>
            </a:r>
            <a:r>
              <a:rPr lang="pt-BR" dirty="0" smtClean="0"/>
              <a:t>disponível </a:t>
            </a:r>
            <a:r>
              <a:rPr lang="pt-BR" dirty="0"/>
              <a:t>para </a:t>
            </a:r>
            <a:r>
              <a:rPr lang="pt-BR" i="1" dirty="0"/>
              <a:t>download</a:t>
            </a:r>
            <a:r>
              <a:rPr lang="pt-BR" dirty="0"/>
              <a:t> e​ impressão.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OJ8XZN0.jpg"/>
          <p:cNvPicPr>
            <a:picLocks noChangeAspect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741" y="1100995"/>
            <a:ext cx="3590332" cy="359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15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60884" y="-317312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71248" y="0"/>
            <a:ext cx="5300793" cy="92704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48983" y="140668"/>
            <a:ext cx="4660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COMPOSIÇÃO DAS AULAS DO CURSO ON-LINE</a:t>
            </a:r>
          </a:p>
          <a:p>
            <a:pPr algn="ctr"/>
            <a:r>
              <a:rPr lang="pt-BR" b="1" dirty="0" smtClean="0">
                <a:latin typeface="+mj-lt"/>
                <a:cs typeface="Helvetica"/>
              </a:rPr>
              <a:t>EDUCAÇÃO PARA A SUSTENTABILIDADE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521003" y="1226722"/>
            <a:ext cx="7701067" cy="1297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800" dirty="0" smtClean="0"/>
              <a:t>As </a:t>
            </a:r>
            <a:r>
              <a:rPr lang="pt-BR" sz="1800" dirty="0"/>
              <a:t>aulas são compostas de textos integrados a vídeos (animações, documentários e entrevistas), documentos em PDF e</a:t>
            </a:r>
            <a:r>
              <a:rPr lang="pt-BR" sz="1800" i="1" dirty="0"/>
              <a:t> </a:t>
            </a:r>
            <a:r>
              <a:rPr lang="pt-BR" sz="1800" dirty="0"/>
              <a:t>sites, além de ilustrações, fotografias, músicas, exercícios e sugestões de atividades com as crianças</a:t>
            </a:r>
            <a:r>
              <a:rPr lang="pt-BR" sz="1800" dirty="0" smtClean="0"/>
              <a:t>.</a:t>
            </a:r>
          </a:p>
          <a:p>
            <a:pPr algn="just"/>
            <a:endParaRPr lang="pt-BR" sz="1800" dirty="0"/>
          </a:p>
          <a:p>
            <a:endParaRPr lang="pt-BR" sz="1600" dirty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1799086" y="2523918"/>
            <a:ext cx="42819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Ao final de cada aula, há uma seção “Saiba mais”, com sugestões de </a:t>
            </a:r>
            <a:r>
              <a:rPr lang="pt-BR" dirty="0" err="1"/>
              <a:t>PDFs</a:t>
            </a:r>
            <a:r>
              <a:rPr lang="pt-BR" dirty="0"/>
              <a:t>, vídeos, sites e livros que complementam e aprofundam os conteúdos apresentados.</a:t>
            </a:r>
          </a:p>
          <a:p>
            <a:endParaRPr lang="en-US" dirty="0"/>
          </a:p>
        </p:txBody>
      </p:sp>
      <p:pic>
        <p:nvPicPr>
          <p:cNvPr id="12" name="Picture 11" descr="passar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1248" y="2921579"/>
            <a:ext cx="2592864" cy="2294237"/>
          </a:xfrm>
          <a:prstGeom prst="rect">
            <a:avLst/>
          </a:prstGeom>
        </p:spPr>
      </p:pic>
      <p:pic>
        <p:nvPicPr>
          <p:cNvPr id="13" name="Picture 12" descr="folhinh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917" y="4495047"/>
            <a:ext cx="461198" cy="529021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657654" y="2523918"/>
            <a:ext cx="1664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Inserir aula mudanças climáticas do </a:t>
            </a:r>
            <a:r>
              <a:rPr lang="pt-BR" smtClean="0"/>
              <a:t>moodle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566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4" y="-1334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0" y="146504"/>
            <a:ext cx="5311067" cy="92704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6878" y="425361"/>
            <a:ext cx="51329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/>
              <a:t>PARA </a:t>
            </a:r>
            <a:r>
              <a:rPr lang="pt-BR" b="1" dirty="0"/>
              <a:t>COMPLETAR UM MÓDULO, VOCÊ PRECISA</a:t>
            </a:r>
            <a:r>
              <a:rPr lang="pt-BR" b="1" dirty="0" smtClean="0"/>
              <a:t>:</a:t>
            </a:r>
            <a:endParaRPr lang="pt-BR" dirty="0"/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36013" y="1302668"/>
            <a:ext cx="4407906" cy="3447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000" indent="-342000" algn="just">
              <a:buNone/>
            </a:pPr>
            <a:r>
              <a:rPr lang="pt-BR" sz="1800" dirty="0" smtClean="0"/>
              <a:t>1. </a:t>
            </a:r>
            <a:r>
              <a:rPr lang="pt-BR" sz="1800" dirty="0"/>
              <a:t>F</a:t>
            </a:r>
            <a:r>
              <a:rPr lang="pt-BR" sz="1800" dirty="0" smtClean="0"/>
              <a:t>azer a leitura do módulo básico e dos demais módulos escolhidos. </a:t>
            </a:r>
          </a:p>
          <a:p>
            <a:pPr marL="342000" indent="-342000" algn="just">
              <a:buNone/>
            </a:pPr>
            <a:r>
              <a:rPr lang="pt-BR" sz="1800" dirty="0" smtClean="0"/>
              <a:t>2. Assistir a </a:t>
            </a:r>
            <a:r>
              <a:rPr lang="pt-BR" sz="1800" b="1" dirty="0" smtClean="0"/>
              <a:t>todos</a:t>
            </a:r>
            <a:r>
              <a:rPr lang="pt-BR" sz="1800" dirty="0" smtClean="0"/>
              <a:t> os vídeos indicados nas aulas. </a:t>
            </a:r>
          </a:p>
          <a:p>
            <a:pPr marL="342000" indent="-342000" algn="just">
              <a:buNone/>
            </a:pPr>
            <a:r>
              <a:rPr lang="pt-BR" sz="1800" dirty="0" smtClean="0"/>
              <a:t>3. Completar </a:t>
            </a:r>
            <a:r>
              <a:rPr lang="pt-BR" sz="1800" b="1" dirty="0" smtClean="0"/>
              <a:t>todos</a:t>
            </a:r>
            <a:r>
              <a:rPr lang="pt-BR" sz="1800" dirty="0" smtClean="0"/>
              <a:t> os exercícios existentes nas aulas.</a:t>
            </a:r>
          </a:p>
          <a:p>
            <a:pPr marL="342000" indent="-342000" algn="just">
              <a:buNone/>
            </a:pPr>
            <a:r>
              <a:rPr lang="pt-BR" sz="1800" dirty="0" smtClean="0"/>
              <a:t>4. Fazer a avaliação do módulo, presente na última aula de cada módulo. </a:t>
            </a:r>
            <a:endParaRPr lang="pt-BR" sz="1600" dirty="0">
              <a:latin typeface="Helvetica"/>
              <a:cs typeface="Helvetica"/>
            </a:endParaRPr>
          </a:p>
        </p:txBody>
      </p:sp>
      <p:pic>
        <p:nvPicPr>
          <p:cNvPr id="3" name="Picture 2" descr="preview.jpg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5" r="8864" b="7652"/>
          <a:stretch/>
        </p:blipFill>
        <p:spPr>
          <a:xfrm>
            <a:off x="5528185" y="1223646"/>
            <a:ext cx="3163276" cy="344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4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310835" y="-84949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23562" y="191337"/>
            <a:ext cx="5095310" cy="107167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41789" y="542506"/>
            <a:ext cx="40002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dirty="0" smtClean="0">
                <a:latin typeface="Helvetica"/>
                <a:cs typeface="Helvetica"/>
              </a:rPr>
              <a:t> </a:t>
            </a:r>
            <a:r>
              <a:rPr lang="pt-BR" b="1" dirty="0" smtClean="0"/>
              <a:t> INSCRIÇÕES NA</a:t>
            </a:r>
            <a:r>
              <a:rPr lang="pt-BR" dirty="0" smtClean="0"/>
              <a:t> </a:t>
            </a:r>
            <a:r>
              <a:rPr lang="pt-BR" b="1" dirty="0" smtClean="0">
                <a:cs typeface="Helvetica"/>
              </a:rPr>
              <a:t>FORMAÇÃO ON-LINE</a:t>
            </a:r>
            <a:endParaRPr lang="en-US" b="1" dirty="0"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-1" y="1140031"/>
            <a:ext cx="9051534" cy="4003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sp>
        <p:nvSpPr>
          <p:cNvPr id="2" name="Retângulo 1"/>
          <p:cNvSpPr/>
          <p:nvPr/>
        </p:nvSpPr>
        <p:spPr>
          <a:xfrm>
            <a:off x="1324655" y="2587767"/>
            <a:ext cx="1983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191666" y="1295105"/>
            <a:ext cx="86681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Após a formação presencial, você receberá um e-mail com as informações de </a:t>
            </a:r>
            <a:r>
              <a:rPr lang="pt-BR" i="1" dirty="0" err="1"/>
              <a:t>login</a:t>
            </a:r>
            <a:r>
              <a:rPr lang="pt-BR" dirty="0"/>
              <a:t> e senha para acessar a plataforma MOODLE e iniciar a formação.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No site </a:t>
            </a:r>
            <a:r>
              <a:rPr lang="pt-BR" dirty="0">
                <a:hlinkClick r:id="rId4"/>
              </a:rPr>
              <a:t>www.ecoativos.org.br</a:t>
            </a:r>
            <a:r>
              <a:rPr lang="pt-BR" dirty="0"/>
              <a:t> (área superior à direita) </a:t>
            </a:r>
            <a:r>
              <a:rPr lang="pt-BR" dirty="0" smtClean="0"/>
              <a:t>há </a:t>
            </a:r>
            <a:r>
              <a:rPr lang="pt-BR" dirty="0"/>
              <a:t>um ícone para você acessar diretamente a formação </a:t>
            </a:r>
            <a:r>
              <a:rPr lang="pt-BR" b="1" dirty="0"/>
              <a:t>Educação para a Sustentabilidade </a:t>
            </a:r>
            <a:r>
              <a:rPr lang="pt-BR" dirty="0"/>
              <a:t>do EcoAtivos.</a:t>
            </a:r>
          </a:p>
        </p:txBody>
      </p:sp>
      <p:sp>
        <p:nvSpPr>
          <p:cNvPr id="4" name="AutoShape 2" descr="Resultado de imagem para icone educacao on l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99" y="3333616"/>
            <a:ext cx="7923134" cy="149124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Elipse 11"/>
          <p:cNvSpPr/>
          <p:nvPr/>
        </p:nvSpPr>
        <p:spPr>
          <a:xfrm>
            <a:off x="7653870" y="3510844"/>
            <a:ext cx="270934" cy="282223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ln w="38100">
                <a:solidFill>
                  <a:srgbClr val="FF0000"/>
                </a:solidFill>
              </a:ln>
              <a:noFill/>
            </a:endParaRPr>
          </a:p>
        </p:txBody>
      </p:sp>
      <p:cxnSp>
        <p:nvCxnSpPr>
          <p:cNvPr id="14" name="Conector de seta reta 13"/>
          <p:cNvCxnSpPr/>
          <p:nvPr/>
        </p:nvCxnSpPr>
        <p:spPr>
          <a:xfrm flipH="1">
            <a:off x="7924805" y="2867378"/>
            <a:ext cx="562528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m 4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795" y="-106741"/>
            <a:ext cx="1782017" cy="178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3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a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572"/>
          <a:stretch/>
        </p:blipFill>
        <p:spPr>
          <a:xfrm>
            <a:off x="1143555" y="3245914"/>
            <a:ext cx="1562307" cy="755610"/>
          </a:xfrm>
          <a:prstGeom prst="rect">
            <a:avLst/>
          </a:prstGeom>
        </p:spPr>
      </p:pic>
      <p:pic>
        <p:nvPicPr>
          <p:cNvPr id="6" name="Picture 5" descr="cec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799" y="3378821"/>
            <a:ext cx="1507866" cy="62270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84851" y="4367996"/>
            <a:ext cx="12797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alana.org.br</a:t>
            </a:r>
            <a:endParaRPr lang="pt-BR" dirty="0"/>
          </a:p>
        </p:txBody>
      </p:sp>
      <p:sp>
        <p:nvSpPr>
          <p:cNvPr id="8" name="Rectangle 7"/>
          <p:cNvSpPr/>
          <p:nvPr/>
        </p:nvSpPr>
        <p:spPr>
          <a:xfrm>
            <a:off x="3385053" y="4364895"/>
            <a:ext cx="23857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criancaeconsumo.org.br</a:t>
            </a:r>
            <a:endParaRPr lang="pt-BR" sz="1600" dirty="0"/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54"/>
          <a:stretch/>
        </p:blipFill>
        <p:spPr>
          <a:xfrm>
            <a:off x="6577968" y="3312158"/>
            <a:ext cx="1510948" cy="75561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982661" y="4260854"/>
            <a:ext cx="7272343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566506" y="4367996"/>
            <a:ext cx="16466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ecoativos.org.br</a:t>
            </a:r>
            <a:endParaRPr lang="pt-BR" sz="16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644769" y="-427930"/>
            <a:ext cx="8147539" cy="1593164"/>
            <a:chOff x="20799" y="-496193"/>
            <a:chExt cx="9313018" cy="1821061"/>
          </a:xfrm>
        </p:grpSpPr>
        <p:pic>
          <p:nvPicPr>
            <p:cNvPr id="16" name="Picture 15" descr="folha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866688">
              <a:off x="1173802" y="-609814"/>
              <a:ext cx="1725238" cy="1961572"/>
            </a:xfrm>
            <a:prstGeom prst="rect">
              <a:avLst/>
            </a:prstGeom>
          </p:spPr>
        </p:pic>
        <p:pic>
          <p:nvPicPr>
            <p:cNvPr id="15" name="Picture 14" descr="folha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00000">
              <a:off x="136844" y="-487356"/>
              <a:ext cx="1691632" cy="1923721"/>
            </a:xfrm>
            <a:prstGeom prst="rect">
              <a:avLst/>
            </a:prstGeom>
          </p:spPr>
        </p:pic>
        <p:pic>
          <p:nvPicPr>
            <p:cNvPr id="17" name="Picture 16" descr="folha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405540">
              <a:off x="3234046" y="-609812"/>
              <a:ext cx="1725238" cy="1961572"/>
            </a:xfrm>
            <a:prstGeom prst="rect">
              <a:avLst/>
            </a:prstGeom>
          </p:spPr>
        </p:pic>
        <p:pic>
          <p:nvPicPr>
            <p:cNvPr id="18" name="Picture 17" descr="folha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73770">
              <a:off x="1972039" y="-487354"/>
              <a:ext cx="1691632" cy="1923721"/>
            </a:xfrm>
            <a:prstGeom prst="rect">
              <a:avLst/>
            </a:prstGeom>
          </p:spPr>
        </p:pic>
        <p:pic>
          <p:nvPicPr>
            <p:cNvPr id="19" name="Picture 18" descr="folha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866688">
              <a:off x="5318388" y="-614360"/>
              <a:ext cx="1725238" cy="1961572"/>
            </a:xfrm>
            <a:prstGeom prst="rect">
              <a:avLst/>
            </a:prstGeom>
          </p:spPr>
        </p:pic>
        <p:pic>
          <p:nvPicPr>
            <p:cNvPr id="20" name="Picture 19" descr="folha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00000">
              <a:off x="4281430" y="-491902"/>
              <a:ext cx="1691632" cy="1923721"/>
            </a:xfrm>
            <a:prstGeom prst="rect">
              <a:avLst/>
            </a:prstGeom>
          </p:spPr>
        </p:pic>
        <p:pic>
          <p:nvPicPr>
            <p:cNvPr id="21" name="Picture 20" descr="folha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405540">
              <a:off x="7490412" y="-605267"/>
              <a:ext cx="1725238" cy="1961572"/>
            </a:xfrm>
            <a:prstGeom prst="rect">
              <a:avLst/>
            </a:prstGeom>
          </p:spPr>
        </p:pic>
        <p:pic>
          <p:nvPicPr>
            <p:cNvPr id="22" name="Picture 21" descr="folha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73770">
              <a:off x="6228405" y="-482809"/>
              <a:ext cx="1691632" cy="1923721"/>
            </a:xfrm>
            <a:prstGeom prst="rect">
              <a:avLst/>
            </a:prstGeom>
          </p:spPr>
        </p:pic>
      </p:grpSp>
      <p:sp>
        <p:nvSpPr>
          <p:cNvPr id="2" name="CaixaDeTexto 1"/>
          <p:cNvSpPr txBox="1"/>
          <p:nvPr/>
        </p:nvSpPr>
        <p:spPr>
          <a:xfrm>
            <a:off x="2564568" y="1236748"/>
            <a:ext cx="379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UMA INICIATIVA QUE CONTRIBUI PARA O </a:t>
            </a:r>
            <a:endParaRPr lang="pt-B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907587" y="2804538"/>
            <a:ext cx="3208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REALIZAÇÃO</a:t>
            </a:r>
            <a:endParaRPr lang="pt-B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0260" y="1594178"/>
            <a:ext cx="3359187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4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4690</TotalTime>
  <Words>1604</Words>
  <Application>Microsoft Office PowerPoint</Application>
  <PresentationFormat>Apresentação na tela (16:9)</PresentationFormat>
  <Paragraphs>276</Paragraphs>
  <Slides>29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4" baseType="lpstr">
      <vt:lpstr>Arial</vt:lpstr>
      <vt:lpstr>Calibri</vt:lpstr>
      <vt:lpstr>Helvetica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Kleverson Gonçalves</dc:creator>
  <cp:lastModifiedBy>Leila Maria Vendrametto</cp:lastModifiedBy>
  <cp:revision>339</cp:revision>
  <cp:lastPrinted>2017-06-20T16:06:53Z</cp:lastPrinted>
  <dcterms:created xsi:type="dcterms:W3CDTF">2017-03-29T19:36:18Z</dcterms:created>
  <dcterms:modified xsi:type="dcterms:W3CDTF">2018-03-07T20:29:23Z</dcterms:modified>
</cp:coreProperties>
</file>