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74" r:id="rId2"/>
    <p:sldId id="295" r:id="rId3"/>
    <p:sldId id="379" r:id="rId4"/>
    <p:sldId id="377" r:id="rId5"/>
    <p:sldId id="395" r:id="rId6"/>
    <p:sldId id="396" r:id="rId7"/>
    <p:sldId id="397" r:id="rId8"/>
    <p:sldId id="398" r:id="rId9"/>
    <p:sldId id="293" r:id="rId10"/>
  </p:sldIdLst>
  <p:sldSz cx="9144000" cy="5143500" type="screen16x9"/>
  <p:notesSz cx="9874250" cy="67976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E07470C-2BC8-454B-9D4B-543368415233}">
          <p14:sldIdLst>
            <p14:sldId id="274"/>
            <p14:sldId id="295"/>
            <p14:sldId id="379"/>
            <p14:sldId id="377"/>
            <p14:sldId id="395"/>
            <p14:sldId id="396"/>
            <p14:sldId id="397"/>
            <p14:sldId id="398"/>
            <p14:sldId id="29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aura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E75F2F"/>
    <a:srgbClr val="50504F"/>
    <a:srgbClr val="EED00B"/>
    <a:srgbClr val="F5CC0D"/>
    <a:srgbClr val="159DE0"/>
    <a:srgbClr val="F5BC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1" d="100"/>
          <a:sy n="111" d="100"/>
        </p:scale>
        <p:origin x="634" y="6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278841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5593125" y="0"/>
            <a:ext cx="4278841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7BEE42-3DB5-4A6E-90B8-C47983CB0DCC}" type="datetimeFigureOut">
              <a:rPr lang="pt-BR" smtClean="0"/>
              <a:t>07/03/2018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1" y="6456612"/>
            <a:ext cx="4278841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5593125" y="6456612"/>
            <a:ext cx="4278841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7A1FBF-6A63-49C5-943A-5469EFDCE0D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00014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27884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593125" y="0"/>
            <a:ext cx="427884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8A1DA4-8180-0F4A-9AFD-F1159CF06F6A}" type="datetimeFigureOut">
              <a:rPr lang="en-US" smtClean="0"/>
              <a:t>3/7/2018</a:t>
            </a:fld>
            <a:endParaRPr lang="pt-B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670175" y="509588"/>
            <a:ext cx="4533900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87426" y="3228896"/>
            <a:ext cx="7899400" cy="30589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456612"/>
            <a:ext cx="427884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593125" y="6456612"/>
            <a:ext cx="427884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5F591E-3537-3547-9752-947E1FBB30C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2187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F591E-3537-3547-9752-947E1FBB30CE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8957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pt-B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2EF8E-CD19-4343-B11A-C972C1044601}" type="datetimeFigureOut">
              <a:rPr lang="en-US" smtClean="0"/>
              <a:t>3/7/2018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DF35-AADA-1E48-8667-FA89C2062B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6279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2EF8E-CD19-4343-B11A-C972C1044601}" type="datetimeFigureOut">
              <a:rPr lang="en-US" smtClean="0"/>
              <a:t>3/7/2018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DF35-AADA-1E48-8667-FA89C2062B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1934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2EF8E-CD19-4343-B11A-C972C1044601}" type="datetimeFigureOut">
              <a:rPr lang="en-US" smtClean="0"/>
              <a:t>3/7/2018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DF35-AADA-1E48-8667-FA89C2062B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746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pt-B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pt-B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2EF8E-CD19-4343-B11A-C972C1044601}" type="datetimeFigureOut">
              <a:rPr lang="en-US" smtClean="0"/>
              <a:t>3/7/2018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DF35-AADA-1E48-8667-FA89C2062B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41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pt-B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pt-B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2EF8E-CD19-4343-B11A-C972C1044601}" type="datetimeFigureOut">
              <a:rPr lang="en-US" smtClean="0"/>
              <a:t>3/7/2018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DF35-AADA-1E48-8667-FA89C2062B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9388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2EF8E-CD19-4343-B11A-C972C1044601}" type="datetimeFigureOut">
              <a:rPr lang="en-US" smtClean="0"/>
              <a:t>3/7/2018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DF35-AADA-1E48-8667-FA89C2062B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9354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2EF8E-CD19-4343-B11A-C972C1044601}" type="datetimeFigureOut">
              <a:rPr lang="en-US" smtClean="0"/>
              <a:t>3/7/2018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DF35-AADA-1E48-8667-FA89C2062B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6430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2EF8E-CD19-4343-B11A-C972C1044601}" type="datetimeFigureOut">
              <a:rPr lang="en-US" smtClean="0"/>
              <a:t>3/7/2018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DF35-AADA-1E48-8667-FA89C2062B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0005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pt-B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2EF8E-CD19-4343-B11A-C972C1044601}" type="datetimeFigureOut">
              <a:rPr lang="en-US" smtClean="0"/>
              <a:t>3/7/2018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DF35-AADA-1E48-8667-FA89C2062B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5475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2EF8E-CD19-4343-B11A-C972C1044601}" type="datetimeFigureOut">
              <a:rPr lang="en-US" smtClean="0"/>
              <a:t>3/7/2018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DF35-AADA-1E48-8667-FA89C2062B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0697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2EF8E-CD19-4343-B11A-C972C1044601}" type="datetimeFigureOut">
              <a:rPr lang="en-US" smtClean="0"/>
              <a:t>3/7/2018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DF35-AADA-1E48-8667-FA89C2062B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3883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22EF8E-CD19-4343-B11A-C972C1044601}" type="datetimeFigureOut">
              <a:rPr lang="en-US" smtClean="0"/>
              <a:t>3/7/2018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1DF35-AADA-1E48-8667-FA89C2062B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0588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3.png"/><Relationship Id="rId7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hyperlink" Target="http://criativosdaescola.com.br/criativos2017-perspectivas-para-o-amanha/" TargetMode="External"/><Relationship Id="rId4" Type="http://schemas.openxmlformats.org/officeDocument/2006/relationships/image" Target="../media/image18.png"/><Relationship Id="rId9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9.png"/><Relationship Id="rId4" Type="http://schemas.openxmlformats.org/officeDocument/2006/relationships/hyperlink" Target="http://criativosdaescola.com.br/sentir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8.png"/><Relationship Id="rId4" Type="http://schemas.openxmlformats.org/officeDocument/2006/relationships/hyperlink" Target="http://criativosdaescola.com.br/imaginar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18.png"/><Relationship Id="rId4" Type="http://schemas.openxmlformats.org/officeDocument/2006/relationships/hyperlink" Target="http://criativosdaescola.com.br/fazer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hyperlink" Target="http://criativosdaescola.com.br/compartilhar/" TargetMode="Externa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rajado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6" t="7144" r="4613" b="7119"/>
          <a:stretch/>
        </p:blipFill>
        <p:spPr>
          <a:xfrm>
            <a:off x="-236797" y="4884595"/>
            <a:ext cx="1575182" cy="361502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6105766" y="392984"/>
            <a:ext cx="0" cy="1469383"/>
          </a:xfrm>
          <a:prstGeom prst="line">
            <a:avLst/>
          </a:prstGeom>
          <a:ln w="1270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amarelo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61"/>
          <a:stretch/>
        </p:blipFill>
        <p:spPr>
          <a:xfrm rot="20815784">
            <a:off x="602208" y="435999"/>
            <a:ext cx="4021582" cy="1446345"/>
          </a:xfrm>
          <a:prstGeom prst="rect">
            <a:avLst/>
          </a:prstGeom>
        </p:spPr>
      </p:pic>
      <p:pic>
        <p:nvPicPr>
          <p:cNvPr id="14" name="Picture 13" descr="limao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6309" y="1"/>
            <a:ext cx="2925615" cy="1642130"/>
          </a:xfrm>
          <a:prstGeom prst="rect">
            <a:avLst/>
          </a:prstGeom>
        </p:spPr>
      </p:pic>
      <p:pic>
        <p:nvPicPr>
          <p:cNvPr id="15" name="Picture 14" descr="azul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683" y="124812"/>
            <a:ext cx="739260" cy="221778"/>
          </a:xfrm>
          <a:prstGeom prst="rect">
            <a:avLst/>
          </a:prstGeom>
        </p:spPr>
      </p:pic>
      <p:pic>
        <p:nvPicPr>
          <p:cNvPr id="17" name="Picture 16" descr="lateral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6201" y="3625780"/>
            <a:ext cx="1648199" cy="1725631"/>
          </a:xfrm>
          <a:prstGeom prst="rect">
            <a:avLst/>
          </a:prstGeom>
        </p:spPr>
      </p:pic>
      <p:pic>
        <p:nvPicPr>
          <p:cNvPr id="12" name="Picture 11" descr="passaro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009" y="3290886"/>
            <a:ext cx="2592864" cy="2294237"/>
          </a:xfrm>
          <a:prstGeom prst="rect">
            <a:avLst/>
          </a:prstGeom>
        </p:spPr>
      </p:pic>
      <p:pic>
        <p:nvPicPr>
          <p:cNvPr id="18" name="Picture 17" descr="folhinha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417" y="3664597"/>
            <a:ext cx="461198" cy="529021"/>
          </a:xfrm>
          <a:prstGeom prst="rect">
            <a:avLst/>
          </a:prstGeom>
        </p:spPr>
      </p:pic>
      <p:pic>
        <p:nvPicPr>
          <p:cNvPr id="19" name="Picture 18" descr="formiga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229" y="4668956"/>
            <a:ext cx="1205634" cy="455006"/>
          </a:xfrm>
          <a:prstGeom prst="rect">
            <a:avLst/>
          </a:prstGeom>
        </p:spPr>
      </p:pic>
      <p:pic>
        <p:nvPicPr>
          <p:cNvPr id="21" name="Picture 20" descr="logoa2.png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31"/>
          <a:stretch/>
        </p:blipFill>
        <p:spPr>
          <a:xfrm>
            <a:off x="6844341" y="2291529"/>
            <a:ext cx="1583719" cy="765645"/>
          </a:xfrm>
          <a:prstGeom prst="rect">
            <a:avLst/>
          </a:prstGeom>
        </p:spPr>
      </p:pic>
      <p:pic>
        <p:nvPicPr>
          <p:cNvPr id="23" name="Picture 22" descr="azulclaro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373" y="1200249"/>
            <a:ext cx="226089" cy="662118"/>
          </a:xfrm>
          <a:prstGeom prst="rect">
            <a:avLst/>
          </a:prstGeom>
        </p:spPr>
      </p:pic>
      <p:pic>
        <p:nvPicPr>
          <p:cNvPr id="24" name="Picture 23" descr="circurajado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5312" y="3766875"/>
            <a:ext cx="800454" cy="721721"/>
          </a:xfrm>
          <a:prstGeom prst="rect">
            <a:avLst/>
          </a:prstGeom>
        </p:spPr>
      </p:pic>
      <p:pic>
        <p:nvPicPr>
          <p:cNvPr id="16" name="Picture 15" descr="orange.png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6"/>
          <a:stretch/>
        </p:blipFill>
        <p:spPr>
          <a:xfrm>
            <a:off x="138877" y="3658419"/>
            <a:ext cx="5986427" cy="112933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95609" y="3929108"/>
            <a:ext cx="496802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b="1" dirty="0" smtClean="0">
                <a:latin typeface="+mj-lt"/>
                <a:cs typeface="Helvetica"/>
              </a:rPr>
              <a:t>ELABORAÇÃO DE PROJETOS PARA PARTICIPAR DO </a:t>
            </a:r>
          </a:p>
          <a:p>
            <a:pPr algn="ctr"/>
            <a:r>
              <a:rPr lang="pt-BR" b="1" dirty="0" smtClean="0">
                <a:latin typeface="+mj-lt"/>
                <a:cs typeface="Helvetica"/>
              </a:rPr>
              <a:t>DESAFIO CRIATIVOS DA ESCOLA</a:t>
            </a:r>
            <a:endParaRPr lang="en-US" sz="2800" b="1" dirty="0">
              <a:latin typeface="+mj-lt"/>
              <a:cs typeface="Helvetica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6125304" y="124812"/>
            <a:ext cx="28881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UMA INICIATIVA QUE </a:t>
            </a:r>
            <a:r>
              <a:rPr lang="pt-B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CONTRIBUI </a:t>
            </a:r>
            <a:r>
              <a:rPr lang="pt-BR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PARA O </a:t>
            </a:r>
          </a:p>
          <a:p>
            <a:endParaRPr lang="pt-BR" dirty="0"/>
          </a:p>
        </p:txBody>
      </p:sp>
      <p:sp>
        <p:nvSpPr>
          <p:cNvPr id="3" name="CaixaDeTexto 2"/>
          <p:cNvSpPr txBox="1"/>
          <p:nvPr/>
        </p:nvSpPr>
        <p:spPr>
          <a:xfrm>
            <a:off x="6768539" y="1225362"/>
            <a:ext cx="15237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REALIZAÇÃO</a:t>
            </a:r>
            <a:endParaRPr lang="pt-BR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021" y="1502870"/>
            <a:ext cx="2096596" cy="854498"/>
          </a:xfrm>
          <a:prstGeom prst="rect">
            <a:avLst/>
          </a:prstGeom>
        </p:spPr>
      </p:pic>
      <p:pic>
        <p:nvPicPr>
          <p:cNvPr id="22" name="Picture 8" descr="logo.png"/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654"/>
          <a:stretch/>
        </p:blipFill>
        <p:spPr>
          <a:xfrm>
            <a:off x="1829107" y="1808390"/>
            <a:ext cx="3641683" cy="1821170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371405" y="388925"/>
            <a:ext cx="2395936" cy="82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870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pw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6192">
            <a:off x="-482104" y="-1334"/>
            <a:ext cx="3270980" cy="1046020"/>
          </a:xfrm>
          <a:prstGeom prst="rect">
            <a:avLst/>
          </a:prstGeom>
        </p:spPr>
      </p:pic>
      <p:pic>
        <p:nvPicPr>
          <p:cNvPr id="8" name="Picture 7" descr="orange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6"/>
          <a:stretch/>
        </p:blipFill>
        <p:spPr>
          <a:xfrm>
            <a:off x="0" y="198430"/>
            <a:ext cx="4636548" cy="76163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06879" y="393557"/>
            <a:ext cx="41260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latin typeface="+mj-lt"/>
                <a:cs typeface="Helvetica"/>
              </a:rPr>
              <a:t>O QUE É O CRIATIVOS DA ESCOLA</a:t>
            </a:r>
            <a:endParaRPr lang="en-US" b="1" dirty="0">
              <a:latin typeface="+mj-lt"/>
              <a:cs typeface="Helvetica"/>
            </a:endParaRPr>
          </a:p>
        </p:txBody>
      </p:sp>
      <p:sp>
        <p:nvSpPr>
          <p:cNvPr id="10" name="Espaço Reservado para Conteúdo 2"/>
          <p:cNvSpPr txBox="1">
            <a:spLocks/>
          </p:cNvSpPr>
          <p:nvPr/>
        </p:nvSpPr>
        <p:spPr>
          <a:xfrm>
            <a:off x="438296" y="1311313"/>
            <a:ext cx="5024066" cy="31194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base">
              <a:buNone/>
            </a:pPr>
            <a:r>
              <a:rPr lang="pt-BR" sz="1800" dirty="0" smtClean="0"/>
              <a:t>O </a:t>
            </a:r>
            <a:r>
              <a:rPr lang="pt-BR" sz="1800" dirty="0"/>
              <a:t>Desafio Criativos da Escola </a:t>
            </a:r>
            <a:r>
              <a:rPr lang="pt-BR" sz="1800" dirty="0" smtClean="0"/>
              <a:t>2018 é </a:t>
            </a:r>
            <a:r>
              <a:rPr lang="pt-BR" sz="1800" dirty="0"/>
              <a:t>uma </a:t>
            </a:r>
            <a:r>
              <a:rPr lang="pt-BR" sz="1800" dirty="0" smtClean="0"/>
              <a:t>iniciativa </a:t>
            </a:r>
            <a:r>
              <a:rPr lang="pt-BR" sz="1800" dirty="0"/>
              <a:t>do programa Criativos da Escola, do Instituto Alana, que encoraja crianças e jovens a transformarem suas realidades, reconhecendo-os como protagonistas de suas próprias </a:t>
            </a:r>
            <a:r>
              <a:rPr lang="pt-BR" sz="1800" dirty="0" smtClean="0"/>
              <a:t>histórias. </a:t>
            </a:r>
          </a:p>
          <a:p>
            <a:pPr marL="0" indent="0" algn="just" fontAlgn="base">
              <a:buNone/>
            </a:pPr>
            <a:endParaRPr lang="pt-BR" sz="1800" dirty="0"/>
          </a:p>
          <a:p>
            <a:pPr marL="0" indent="0" algn="just" fontAlgn="base">
              <a:buNone/>
            </a:pPr>
            <a:r>
              <a:rPr lang="pt-BR" sz="1800" dirty="0" smtClean="0"/>
              <a:t>O Criativos faz </a:t>
            </a:r>
            <a:r>
              <a:rPr lang="pt-BR" sz="1800" dirty="0"/>
              <a:t>parte do Design for </a:t>
            </a:r>
            <a:r>
              <a:rPr lang="pt-BR" sz="1800" dirty="0" err="1"/>
              <a:t>Change</a:t>
            </a:r>
            <a:r>
              <a:rPr lang="pt-BR" sz="1800" dirty="0"/>
              <a:t>, movimento global que surgiu na Índia e está presente em 65 países, inspirando mais de 2,2 milhões de crianças e jovens ao redor do mundo.</a:t>
            </a:r>
          </a:p>
          <a:p>
            <a:pPr marL="0" indent="0" algn="just" fontAlgn="base">
              <a:buNone/>
            </a:pPr>
            <a:r>
              <a:rPr lang="pt-BR" sz="1800" dirty="0"/>
              <a:t> </a:t>
            </a:r>
          </a:p>
          <a:p>
            <a:endParaRPr lang="pt-BR" sz="1600" dirty="0"/>
          </a:p>
          <a:p>
            <a:pPr marL="0" indent="0">
              <a:buNone/>
            </a:pPr>
            <a:endParaRPr lang="pt-BR" sz="1600" dirty="0">
              <a:latin typeface="Helvetica"/>
              <a:cs typeface="Helvetica"/>
            </a:endParaRPr>
          </a:p>
          <a:p>
            <a:pPr marL="0" indent="0">
              <a:buFont typeface="Arial"/>
              <a:buNone/>
            </a:pPr>
            <a:endParaRPr lang="pt-BR" sz="1200" dirty="0" smtClean="0">
              <a:latin typeface="Helvetica"/>
              <a:cs typeface="Helvetica"/>
            </a:endParaRPr>
          </a:p>
          <a:p>
            <a:pPr marL="0" indent="0">
              <a:lnSpc>
                <a:spcPct val="90000"/>
              </a:lnSpc>
              <a:buFont typeface="Arial"/>
              <a:buNone/>
            </a:pPr>
            <a:endParaRPr lang="pt-BR" sz="1800" dirty="0"/>
          </a:p>
        </p:txBody>
      </p:sp>
      <p:pic>
        <p:nvPicPr>
          <p:cNvPr id="7" name="Picture 6" descr="criat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45"/>
          <a:stretch/>
        </p:blipFill>
        <p:spPr>
          <a:xfrm>
            <a:off x="5684839" y="1629812"/>
            <a:ext cx="3385769" cy="234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146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pw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6192">
            <a:off x="-482104" y="-1334"/>
            <a:ext cx="3270980" cy="1046020"/>
          </a:xfrm>
          <a:prstGeom prst="rect">
            <a:avLst/>
          </a:prstGeom>
        </p:spPr>
      </p:pic>
      <p:pic>
        <p:nvPicPr>
          <p:cNvPr id="8" name="Picture 7" descr="orange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6"/>
          <a:stretch/>
        </p:blipFill>
        <p:spPr>
          <a:xfrm>
            <a:off x="-143838" y="170782"/>
            <a:ext cx="5793953" cy="86429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143838" y="361753"/>
            <a:ext cx="53528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 smtClean="0">
                <a:latin typeface="+mj-lt"/>
                <a:cs typeface="Helvetica"/>
              </a:rPr>
              <a:t>INSCRIÇÕES, CRITÉRIO DE SELEÇÃOE E PREMIAÇÃO</a:t>
            </a:r>
          </a:p>
        </p:txBody>
      </p:sp>
      <p:sp>
        <p:nvSpPr>
          <p:cNvPr id="10" name="Espaço Reservado para Conteúdo 2"/>
          <p:cNvSpPr txBox="1">
            <a:spLocks/>
          </p:cNvSpPr>
          <p:nvPr/>
        </p:nvSpPr>
        <p:spPr>
          <a:xfrm>
            <a:off x="245065" y="1155145"/>
            <a:ext cx="6484508" cy="33045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sz="1800" dirty="0"/>
              <a:t>O projeto </a:t>
            </a:r>
            <a:r>
              <a:rPr lang="pt-BR" sz="1800" dirty="0" smtClean="0"/>
              <a:t>a ser </a:t>
            </a:r>
            <a:r>
              <a:rPr lang="pt-BR" sz="1800" dirty="0"/>
              <a:t>inscrito pode ter sido realizado em sua sala de aula ou abranger mais turmas da </a:t>
            </a:r>
            <a:r>
              <a:rPr lang="pt-BR" sz="1800" dirty="0" smtClean="0"/>
              <a:t>escola. Pode estar </a:t>
            </a:r>
            <a:r>
              <a:rPr lang="pt-BR" sz="1800" dirty="0"/>
              <a:t>em andamento – </a:t>
            </a:r>
            <a:r>
              <a:rPr lang="pt-BR" sz="1800" dirty="0" smtClean="0"/>
              <a:t>com </a:t>
            </a:r>
            <a:r>
              <a:rPr lang="pt-BR" sz="1800" dirty="0"/>
              <a:t>pelo menos uma ação desenvolvida – </a:t>
            </a:r>
            <a:r>
              <a:rPr lang="pt-BR" sz="1800" dirty="0" smtClean="0"/>
              <a:t>ou já </a:t>
            </a:r>
            <a:r>
              <a:rPr lang="pt-BR" sz="1800" dirty="0"/>
              <a:t>ter sido finalizado. </a:t>
            </a:r>
            <a:endParaRPr lang="pt-BR" sz="1800" dirty="0" smtClean="0"/>
          </a:p>
          <a:p>
            <a:pPr marL="0" indent="0" algn="just">
              <a:buNone/>
            </a:pPr>
            <a:endParaRPr lang="pt-BR" sz="1800" dirty="0"/>
          </a:p>
          <a:p>
            <a:pPr marL="0" indent="0" algn="just">
              <a:buNone/>
            </a:pPr>
            <a:r>
              <a:rPr lang="pt-BR" sz="1800" dirty="0" smtClean="0"/>
              <a:t>No </a:t>
            </a:r>
            <a:r>
              <a:rPr lang="pt-BR" sz="1800" dirty="0"/>
              <a:t>processo de análise e seleção serão escolhidos os </a:t>
            </a:r>
            <a:r>
              <a:rPr lang="pt-BR" sz="1800" b="1" dirty="0"/>
              <a:t>11 projetos </a:t>
            </a:r>
            <a:r>
              <a:rPr lang="pt-BR" sz="1800" dirty="0"/>
              <a:t>que mais se destacam de acordo com os </a:t>
            </a:r>
            <a:r>
              <a:rPr lang="pt-BR" sz="1800" dirty="0" smtClean="0"/>
              <a:t>critérios</a:t>
            </a:r>
            <a:r>
              <a:rPr lang="pt-BR" sz="1800" dirty="0"/>
              <a:t>: </a:t>
            </a:r>
            <a:r>
              <a:rPr lang="pt-BR" sz="1800" dirty="0" smtClean="0"/>
              <a:t>protagonismo </a:t>
            </a:r>
            <a:r>
              <a:rPr lang="pt-BR" sz="1800" dirty="0"/>
              <a:t>das crianças e dos </a:t>
            </a:r>
            <a:r>
              <a:rPr lang="pt-BR" sz="1800" dirty="0" smtClean="0"/>
              <a:t>jovens, empatia, criatividade e trabalho </a:t>
            </a:r>
            <a:r>
              <a:rPr lang="pt-BR" sz="1800" dirty="0"/>
              <a:t>em equipe. </a:t>
            </a:r>
          </a:p>
          <a:p>
            <a:pPr marL="0" indent="0" algn="just">
              <a:buNone/>
            </a:pPr>
            <a:endParaRPr lang="pt-BR" sz="1800" dirty="0"/>
          </a:p>
          <a:p>
            <a:pPr marL="0" indent="0" algn="just">
              <a:buNone/>
            </a:pPr>
            <a:r>
              <a:rPr lang="pt-BR" sz="1800" dirty="0" smtClean="0"/>
              <a:t>Como </a:t>
            </a:r>
            <a:r>
              <a:rPr lang="pt-BR" sz="1800" dirty="0"/>
              <a:t>premiação, além do valor em dinheiro para o projeto e para </a:t>
            </a:r>
            <a:r>
              <a:rPr lang="pt-BR" sz="1800" dirty="0" smtClean="0"/>
              <a:t>a educadora </a:t>
            </a:r>
            <a:r>
              <a:rPr lang="pt-BR" sz="1800" dirty="0"/>
              <a:t>que orientar os estudantes, os 11 grupos viajam para um destino surpresa, onde participam de oficinas, </a:t>
            </a:r>
            <a:r>
              <a:rPr lang="pt-BR" sz="1800" dirty="0" smtClean="0"/>
              <a:t>atividades </a:t>
            </a:r>
            <a:r>
              <a:rPr lang="pt-BR" sz="1800" dirty="0"/>
              <a:t>culturais e </a:t>
            </a:r>
            <a:r>
              <a:rPr lang="pt-BR" sz="1800" dirty="0" smtClean="0"/>
              <a:t>uma </a:t>
            </a:r>
            <a:r>
              <a:rPr lang="pt-BR" sz="1800" dirty="0"/>
              <a:t>grande cerimônia </a:t>
            </a:r>
            <a:r>
              <a:rPr lang="pt-BR" sz="1800" dirty="0" smtClean="0"/>
              <a:t>para entrega do prêmio.</a:t>
            </a:r>
            <a:endParaRPr lang="pt-BR" sz="1800" dirty="0"/>
          </a:p>
          <a:p>
            <a:endParaRPr lang="pt-BR" sz="1600" dirty="0"/>
          </a:p>
          <a:p>
            <a:pPr marL="0" indent="0">
              <a:buNone/>
            </a:pPr>
            <a:endParaRPr lang="pt-BR" sz="1600" dirty="0">
              <a:latin typeface="Helvetica"/>
              <a:cs typeface="Helvetica"/>
            </a:endParaRPr>
          </a:p>
          <a:p>
            <a:pPr marL="0" indent="0">
              <a:buFont typeface="Arial"/>
              <a:buNone/>
            </a:pPr>
            <a:endParaRPr lang="pt-BR" sz="1200" dirty="0" smtClean="0">
              <a:latin typeface="Helvetica"/>
              <a:cs typeface="Helvetica"/>
            </a:endParaRPr>
          </a:p>
          <a:p>
            <a:pPr marL="0" indent="0">
              <a:lnSpc>
                <a:spcPct val="90000"/>
              </a:lnSpc>
              <a:buFont typeface="Arial"/>
              <a:buNone/>
            </a:pPr>
            <a:endParaRPr lang="pt-BR" sz="1800" dirty="0"/>
          </a:p>
        </p:txBody>
      </p:sp>
      <p:pic>
        <p:nvPicPr>
          <p:cNvPr id="7" name="Picture 6" descr="criat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45"/>
          <a:stretch/>
        </p:blipFill>
        <p:spPr>
          <a:xfrm>
            <a:off x="6729573" y="1602768"/>
            <a:ext cx="2401078" cy="1664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428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pw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6192">
            <a:off x="-482105" y="-166742"/>
            <a:ext cx="3270980" cy="1046020"/>
          </a:xfrm>
          <a:prstGeom prst="rect">
            <a:avLst/>
          </a:prstGeom>
        </p:spPr>
      </p:pic>
      <p:pic>
        <p:nvPicPr>
          <p:cNvPr id="8" name="Picture 7" descr="orange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6"/>
          <a:stretch/>
        </p:blipFill>
        <p:spPr>
          <a:xfrm>
            <a:off x="-164387" y="44542"/>
            <a:ext cx="4993241" cy="76163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3861" y="215815"/>
            <a:ext cx="46874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 smtClean="0">
                <a:latin typeface="+mj-lt"/>
                <a:cs typeface="Helvetica"/>
              </a:rPr>
              <a:t>SENTIR – IMAGINAR – FAZER </a:t>
            </a:r>
            <a:r>
              <a:rPr lang="pt-BR" b="1" dirty="0">
                <a:latin typeface="+mj-lt"/>
                <a:cs typeface="Helvetica"/>
              </a:rPr>
              <a:t>– </a:t>
            </a:r>
            <a:r>
              <a:rPr lang="pt-BR" b="1" dirty="0" smtClean="0">
                <a:latin typeface="+mj-lt"/>
                <a:cs typeface="Helvetica"/>
              </a:rPr>
              <a:t>COMPARTILHAR</a:t>
            </a:r>
            <a:endParaRPr lang="en-US" b="1" dirty="0">
              <a:latin typeface="+mj-lt"/>
              <a:cs typeface="Helvetica"/>
            </a:endParaRPr>
          </a:p>
        </p:txBody>
      </p:sp>
      <p:sp>
        <p:nvSpPr>
          <p:cNvPr id="10" name="Espaço Reservado para Conteúdo 2"/>
          <p:cNvSpPr txBox="1">
            <a:spLocks/>
          </p:cNvSpPr>
          <p:nvPr/>
        </p:nvSpPr>
        <p:spPr>
          <a:xfrm>
            <a:off x="297939" y="1058238"/>
            <a:ext cx="4355397" cy="41935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sz="1800" dirty="0" smtClean="0"/>
              <a:t>Para </a:t>
            </a:r>
            <a:r>
              <a:rPr lang="pt-BR" sz="1800" dirty="0"/>
              <a:t>a elaboração de um projeto </a:t>
            </a:r>
            <a:r>
              <a:rPr lang="pt-BR" sz="1800" dirty="0" smtClean="0"/>
              <a:t>transformador pelos estudantes, foi desenvolvida uma proposta metodológica dividida </a:t>
            </a:r>
            <a:r>
              <a:rPr lang="pt-BR" sz="1800" dirty="0"/>
              <a:t>em quatro passos</a:t>
            </a:r>
            <a:r>
              <a:rPr lang="pt-BR" sz="1800" b="1" dirty="0"/>
              <a:t> </a:t>
            </a:r>
            <a:r>
              <a:rPr lang="pt-BR" sz="1800" dirty="0"/>
              <a:t>–</a:t>
            </a:r>
            <a:r>
              <a:rPr lang="pt-BR" sz="1800" b="1" dirty="0"/>
              <a:t> </a:t>
            </a:r>
            <a:endParaRPr lang="pt-BR" sz="1800" b="1" dirty="0" smtClean="0"/>
          </a:p>
          <a:p>
            <a:pPr marL="0" indent="0" algn="just">
              <a:buNone/>
            </a:pPr>
            <a:r>
              <a:rPr lang="pt-BR" sz="1800" b="1" dirty="0" smtClean="0"/>
              <a:t>Sentir</a:t>
            </a:r>
            <a:r>
              <a:rPr lang="pt-BR" sz="1800" b="1" dirty="0"/>
              <a:t>, Imaginar, Fazer e Compartilhar </a:t>
            </a:r>
            <a:r>
              <a:rPr lang="pt-BR" sz="1800" dirty="0"/>
              <a:t>– e diversas atividades que podem ser adaptadas à sua prática</a:t>
            </a:r>
            <a:r>
              <a:rPr lang="pt-BR" sz="1800" dirty="0" smtClean="0"/>
              <a:t>. </a:t>
            </a:r>
          </a:p>
          <a:p>
            <a:pPr marL="0" indent="0" algn="just">
              <a:buNone/>
            </a:pPr>
            <a:endParaRPr lang="pt-BR" sz="1800" dirty="0"/>
          </a:p>
          <a:p>
            <a:pPr marL="0" indent="0" algn="just">
              <a:buNone/>
            </a:pPr>
            <a:endParaRPr lang="pt-BR" sz="1800" dirty="0" smtClean="0"/>
          </a:p>
          <a:p>
            <a:pPr marL="0" indent="0" algn="just">
              <a:buNone/>
            </a:pPr>
            <a:endParaRPr lang="pt-BR" sz="1800" dirty="0" smtClean="0"/>
          </a:p>
          <a:p>
            <a:pPr marL="0" indent="0" algn="just">
              <a:buNone/>
            </a:pPr>
            <a:endParaRPr lang="pt-BR" sz="1800" dirty="0" smtClean="0"/>
          </a:p>
          <a:p>
            <a:pPr marL="0" indent="0" algn="just">
              <a:buNone/>
            </a:pPr>
            <a:r>
              <a:rPr lang="pt-BR" sz="1800" dirty="0" smtClean="0"/>
              <a:t>Existe um manual para download para auxiliá-las (os) nesta etapa.</a:t>
            </a:r>
          </a:p>
          <a:p>
            <a:pPr marL="0" indent="0">
              <a:buNone/>
            </a:pPr>
            <a:endParaRPr lang="pt-BR" sz="1800" dirty="0"/>
          </a:p>
          <a:p>
            <a:pPr marL="0" indent="0">
              <a:buNone/>
            </a:pPr>
            <a:r>
              <a:rPr lang="pt-BR" sz="2000" dirty="0" smtClean="0"/>
              <a:t> </a:t>
            </a:r>
          </a:p>
          <a:p>
            <a:pPr marL="0" indent="0">
              <a:buNone/>
            </a:pPr>
            <a:endParaRPr lang="pt-BR" sz="1600" dirty="0" smtClean="0"/>
          </a:p>
          <a:p>
            <a:pPr marL="0" indent="0">
              <a:buNone/>
            </a:pPr>
            <a:endParaRPr lang="pt-BR" sz="1600" dirty="0">
              <a:latin typeface="Helvetica"/>
              <a:cs typeface="Helvetica"/>
            </a:endParaRPr>
          </a:p>
          <a:p>
            <a:pPr marL="0" indent="0">
              <a:buFont typeface="Arial"/>
              <a:buNone/>
            </a:pPr>
            <a:endParaRPr lang="pt-BR" sz="1200" dirty="0" smtClean="0">
              <a:latin typeface="Helvetica"/>
              <a:cs typeface="Helvetica"/>
            </a:endParaRPr>
          </a:p>
          <a:p>
            <a:pPr marL="0" indent="0">
              <a:lnSpc>
                <a:spcPct val="90000"/>
              </a:lnSpc>
              <a:buFont typeface="Arial"/>
              <a:buNone/>
            </a:pPr>
            <a:endParaRPr lang="pt-BR" sz="1800" dirty="0"/>
          </a:p>
        </p:txBody>
      </p:sp>
      <p:pic>
        <p:nvPicPr>
          <p:cNvPr id="6" name="Picture 5" descr="criat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45"/>
          <a:stretch/>
        </p:blipFill>
        <p:spPr>
          <a:xfrm>
            <a:off x="5332285" y="585147"/>
            <a:ext cx="2802021" cy="1942346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>
            <a:off x="5614505" y="2527493"/>
            <a:ext cx="251980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pt-BR" dirty="0"/>
              <a:t>Para conhecer os projetos premiados em 2017, clique no link a seguir: </a:t>
            </a:r>
            <a:r>
              <a:rPr lang="pt-BR" u="sng" dirty="0">
                <a:hlinkClick r:id="rId5"/>
              </a:rPr>
              <a:t>criativosdaescola.com.br/criativos2017-perspectivas-para-o-amanha/</a:t>
            </a:r>
            <a:endParaRPr lang="pt-BR" dirty="0"/>
          </a:p>
        </p:txBody>
      </p:sp>
      <p:pic>
        <p:nvPicPr>
          <p:cNvPr id="12" name="Picture 2" descr="sentir-icon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425" y="3211698"/>
            <a:ext cx="1060573" cy="1060573"/>
          </a:xfrm>
          <a:prstGeom prst="rect">
            <a:avLst/>
          </a:prstGeom>
        </p:spPr>
      </p:pic>
      <p:pic>
        <p:nvPicPr>
          <p:cNvPr id="14" name="Picture 2" descr="imaginar-icon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486" y="3211698"/>
            <a:ext cx="1060573" cy="1060573"/>
          </a:xfrm>
          <a:prstGeom prst="rect">
            <a:avLst/>
          </a:prstGeom>
        </p:spPr>
      </p:pic>
      <p:pic>
        <p:nvPicPr>
          <p:cNvPr id="15" name="Picture 2" descr="fazer-icon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2671" y="3211698"/>
            <a:ext cx="1089061" cy="1089061"/>
          </a:xfrm>
          <a:prstGeom prst="rect">
            <a:avLst/>
          </a:prstGeom>
        </p:spPr>
      </p:pic>
      <p:pic>
        <p:nvPicPr>
          <p:cNvPr id="16" name="Picture 2" descr="compartilhar-icon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8282" y="3211698"/>
            <a:ext cx="1105054" cy="110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561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pw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6192">
            <a:off x="-482105" y="-166742"/>
            <a:ext cx="3270980" cy="1046020"/>
          </a:xfrm>
          <a:prstGeom prst="rect">
            <a:avLst/>
          </a:prstGeom>
        </p:spPr>
      </p:pic>
      <p:pic>
        <p:nvPicPr>
          <p:cNvPr id="8" name="Picture 7" descr="orange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6"/>
          <a:stretch/>
        </p:blipFill>
        <p:spPr>
          <a:xfrm>
            <a:off x="-64550" y="44542"/>
            <a:ext cx="4636548" cy="76163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06879" y="215815"/>
            <a:ext cx="43007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 smtClean="0">
                <a:latin typeface="+mj-lt"/>
                <a:cs typeface="Helvetica"/>
              </a:rPr>
              <a:t>SENTIR</a:t>
            </a:r>
            <a:endParaRPr lang="en-US" b="1" dirty="0">
              <a:latin typeface="+mj-lt"/>
              <a:cs typeface="Helvetica"/>
            </a:endParaRPr>
          </a:p>
        </p:txBody>
      </p:sp>
      <p:sp>
        <p:nvSpPr>
          <p:cNvPr id="10" name="Espaço Reservado para Conteúdo 2"/>
          <p:cNvSpPr txBox="1">
            <a:spLocks/>
          </p:cNvSpPr>
          <p:nvPr/>
        </p:nvSpPr>
        <p:spPr>
          <a:xfrm>
            <a:off x="257968" y="1347481"/>
            <a:ext cx="5403093" cy="41935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base">
              <a:buNone/>
            </a:pPr>
            <a:r>
              <a:rPr lang="pt-BR" sz="1800" b="1" dirty="0" smtClean="0"/>
              <a:t>1. SENTIR</a:t>
            </a:r>
            <a:r>
              <a:rPr lang="pt-BR" sz="1800" b="1" dirty="0"/>
              <a:t>: </a:t>
            </a:r>
            <a:r>
              <a:rPr lang="pt-BR" sz="1800" dirty="0"/>
              <a:t>para desenvolver um projeto de transformação protagonizado por crianças e jovens, a primeira etapa é abrir espaço para que eles identifiquem situações </a:t>
            </a:r>
            <a:r>
              <a:rPr lang="pt-BR" sz="1800" dirty="0" smtClean="0"/>
              <a:t>no </a:t>
            </a:r>
            <a:r>
              <a:rPr lang="pt-BR" sz="1800" dirty="0"/>
              <a:t>seu entorno que os afetam e gostariam de mudar. A escolha de um tema que genuinamente os mobiliza vai garantir o engajamento do grupo na transformação da realidade. Um material que pode ajudar nesse processo é o </a:t>
            </a:r>
            <a:r>
              <a:rPr lang="pt-BR" sz="1800" i="1" dirty="0"/>
              <a:t>Guia de Viagem pelo Aqui e Agora</a:t>
            </a:r>
            <a:r>
              <a:rPr lang="pt-BR" sz="1800" dirty="0"/>
              <a:t>, publicação que tem </a:t>
            </a:r>
            <a:r>
              <a:rPr lang="pt-BR" sz="1800" dirty="0" smtClean="0"/>
              <a:t>por </a:t>
            </a:r>
            <a:r>
              <a:rPr lang="pt-BR" sz="1800" dirty="0"/>
              <a:t>objetivo </a:t>
            </a:r>
            <a:r>
              <a:rPr lang="pt-BR" sz="1800" dirty="0" smtClean="0"/>
              <a:t>provocar </a:t>
            </a:r>
            <a:r>
              <a:rPr lang="pt-BR" sz="1800" dirty="0"/>
              <a:t>os estudantes a continuarem próximos </a:t>
            </a:r>
            <a:r>
              <a:rPr lang="pt-BR" sz="1800" dirty="0" smtClean="0"/>
              <a:t>a seus territórios</a:t>
            </a:r>
            <a:r>
              <a:rPr lang="pt-BR" sz="1800" dirty="0"/>
              <a:t>, atentos e sensíveis às belezas </a:t>
            </a:r>
            <a:r>
              <a:rPr lang="pt-BR" sz="1800" dirty="0" smtClean="0"/>
              <a:t>que </a:t>
            </a:r>
            <a:r>
              <a:rPr lang="pt-BR" sz="1800" dirty="0"/>
              <a:t>os rodeiam. </a:t>
            </a:r>
            <a:r>
              <a:rPr lang="pt-BR" sz="1800" u="sng" dirty="0" smtClean="0">
                <a:hlinkClick r:id="rId4"/>
              </a:rPr>
              <a:t>criativosdaescola.com.br/sentir/</a:t>
            </a:r>
            <a:endParaRPr lang="pt-BR" sz="1800" dirty="0"/>
          </a:p>
          <a:p>
            <a:pPr marL="0" indent="0">
              <a:buNone/>
            </a:pPr>
            <a:endParaRPr lang="pt-BR" sz="1600" dirty="0" smtClean="0"/>
          </a:p>
          <a:p>
            <a:pPr marL="0" indent="0">
              <a:buNone/>
            </a:pPr>
            <a:endParaRPr lang="pt-BR" sz="1600" dirty="0">
              <a:latin typeface="Helvetica"/>
              <a:cs typeface="Helvetica"/>
            </a:endParaRPr>
          </a:p>
          <a:p>
            <a:pPr marL="0" indent="0">
              <a:buFont typeface="Arial"/>
              <a:buNone/>
            </a:pPr>
            <a:endParaRPr lang="pt-BR" sz="1200" dirty="0" smtClean="0">
              <a:latin typeface="Helvetica"/>
              <a:cs typeface="Helvetica"/>
            </a:endParaRPr>
          </a:p>
          <a:p>
            <a:pPr marL="0" indent="0">
              <a:lnSpc>
                <a:spcPct val="90000"/>
              </a:lnSpc>
              <a:buFont typeface="Arial"/>
              <a:buNone/>
            </a:pPr>
            <a:endParaRPr lang="pt-BR" sz="1800" dirty="0"/>
          </a:p>
        </p:txBody>
      </p:sp>
      <p:pic>
        <p:nvPicPr>
          <p:cNvPr id="3" name="Picture 2" descr="sentir-icon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6140" y="1949657"/>
            <a:ext cx="2361600" cy="2361600"/>
          </a:xfrm>
          <a:prstGeom prst="rect">
            <a:avLst/>
          </a:prstGeom>
        </p:spPr>
      </p:pic>
      <p:pic>
        <p:nvPicPr>
          <p:cNvPr id="12" name="Picture 11" descr="criat.pn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45"/>
          <a:stretch/>
        </p:blipFill>
        <p:spPr>
          <a:xfrm>
            <a:off x="7181636" y="146946"/>
            <a:ext cx="1685352" cy="1168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019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pw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6192">
            <a:off x="-482105" y="-166742"/>
            <a:ext cx="3270980" cy="1046020"/>
          </a:xfrm>
          <a:prstGeom prst="rect">
            <a:avLst/>
          </a:prstGeom>
        </p:spPr>
      </p:pic>
      <p:pic>
        <p:nvPicPr>
          <p:cNvPr id="8" name="Picture 7" descr="orange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6"/>
          <a:stretch/>
        </p:blipFill>
        <p:spPr>
          <a:xfrm>
            <a:off x="0" y="44542"/>
            <a:ext cx="4636548" cy="76163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06879" y="215815"/>
            <a:ext cx="43007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 smtClean="0">
                <a:latin typeface="+mj-lt"/>
                <a:cs typeface="Helvetica"/>
              </a:rPr>
              <a:t>IMAGINAR</a:t>
            </a:r>
            <a:endParaRPr lang="en-US" b="1" dirty="0">
              <a:latin typeface="+mj-lt"/>
              <a:cs typeface="Helvetica"/>
            </a:endParaRPr>
          </a:p>
        </p:txBody>
      </p:sp>
      <p:sp>
        <p:nvSpPr>
          <p:cNvPr id="10" name="Espaço Reservado para Conteúdo 2"/>
          <p:cNvSpPr txBox="1">
            <a:spLocks/>
          </p:cNvSpPr>
          <p:nvPr/>
        </p:nvSpPr>
        <p:spPr>
          <a:xfrm>
            <a:off x="287676" y="1313310"/>
            <a:ext cx="5116532" cy="41935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base">
              <a:buNone/>
            </a:pPr>
            <a:r>
              <a:rPr lang="pt-BR" sz="1800" b="1" dirty="0" smtClean="0"/>
              <a:t>2</a:t>
            </a:r>
            <a:r>
              <a:rPr lang="pt-BR" sz="1800" b="1" dirty="0"/>
              <a:t>. IMAGINAR:</a:t>
            </a:r>
            <a:r>
              <a:rPr lang="pt-BR" sz="1800" dirty="0"/>
              <a:t> como estimular a imaginação? Aonde a criatividade pode nos levar? Depois de escolher uma situação que os incomoda, as crianças e os jovens </a:t>
            </a:r>
            <a:r>
              <a:rPr lang="pt-BR" sz="1800" dirty="0" smtClean="0"/>
              <a:t>devem pensar alternativas </a:t>
            </a:r>
            <a:r>
              <a:rPr lang="pt-BR" sz="1800" dirty="0"/>
              <a:t>para solucioná-la. Essa é uma oportunidade para exercitar a escuta e a observação, colocar-se no lugar do outro e tentar compreender a questão a partir de diferentes pontos de vista. No vídeo abaixo </a:t>
            </a:r>
            <a:r>
              <a:rPr lang="pt-BR" sz="1800" dirty="0" smtClean="0"/>
              <a:t>(2’18’’), </a:t>
            </a:r>
            <a:r>
              <a:rPr lang="pt-BR" sz="1800" dirty="0"/>
              <a:t>o empreendedor social e coordenador geral dos Doutores da Alegria, Wellington Nogueira, defende que, para dar asas à imaginação das crianças, é preciso abrir espaço para a sensibilidade</a:t>
            </a:r>
            <a:r>
              <a:rPr lang="pt-BR" sz="1800" dirty="0" smtClean="0"/>
              <a:t>. </a:t>
            </a:r>
            <a:r>
              <a:rPr lang="pt-BR" sz="1800" u="sng" dirty="0" smtClean="0">
                <a:hlinkClick r:id="rId4"/>
              </a:rPr>
              <a:t>criativosdaescola.com.br/imaginar</a:t>
            </a:r>
            <a:r>
              <a:rPr lang="pt-BR" sz="1800" u="sng" dirty="0">
                <a:hlinkClick r:id="rId4"/>
              </a:rPr>
              <a:t>/</a:t>
            </a:r>
            <a:endParaRPr lang="pt-BR" sz="1800" b="1" dirty="0"/>
          </a:p>
        </p:txBody>
      </p:sp>
      <p:pic>
        <p:nvPicPr>
          <p:cNvPr id="7" name="Picture 6" descr="criat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45"/>
          <a:stretch/>
        </p:blipFill>
        <p:spPr>
          <a:xfrm>
            <a:off x="7181636" y="146946"/>
            <a:ext cx="1685352" cy="1168277"/>
          </a:xfrm>
          <a:prstGeom prst="rect">
            <a:avLst/>
          </a:prstGeom>
        </p:spPr>
      </p:pic>
      <p:pic>
        <p:nvPicPr>
          <p:cNvPr id="3" name="Picture 2" descr="imaginar-icon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8636" y="1818656"/>
            <a:ext cx="2527312" cy="2527312"/>
          </a:xfrm>
          <a:prstGeom prst="rect">
            <a:avLst/>
          </a:prstGeom>
        </p:spPr>
      </p:pic>
      <p:pic>
        <p:nvPicPr>
          <p:cNvPr id="12" name="Picture 2" descr="imaginar-icon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1036" y="1971056"/>
            <a:ext cx="2527312" cy="252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473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pw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6192">
            <a:off x="-482105" y="-166742"/>
            <a:ext cx="3270980" cy="1046020"/>
          </a:xfrm>
          <a:prstGeom prst="rect">
            <a:avLst/>
          </a:prstGeom>
        </p:spPr>
      </p:pic>
      <p:pic>
        <p:nvPicPr>
          <p:cNvPr id="8" name="Picture 7" descr="orange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6"/>
          <a:stretch/>
        </p:blipFill>
        <p:spPr>
          <a:xfrm>
            <a:off x="-64550" y="44542"/>
            <a:ext cx="4636548" cy="76163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06879" y="223766"/>
            <a:ext cx="43007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 smtClean="0">
                <a:latin typeface="+mj-lt"/>
                <a:cs typeface="Helvetica"/>
              </a:rPr>
              <a:t>FAZER</a:t>
            </a:r>
            <a:endParaRPr lang="en-US" b="1" dirty="0">
              <a:latin typeface="+mj-lt"/>
              <a:cs typeface="Helvetica"/>
            </a:endParaRPr>
          </a:p>
        </p:txBody>
      </p:sp>
      <p:sp>
        <p:nvSpPr>
          <p:cNvPr id="10" name="Espaço Reservado para Conteúdo 2"/>
          <p:cNvSpPr txBox="1">
            <a:spLocks/>
          </p:cNvSpPr>
          <p:nvPr/>
        </p:nvSpPr>
        <p:spPr>
          <a:xfrm>
            <a:off x="249702" y="1509953"/>
            <a:ext cx="5269082" cy="41935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base">
              <a:buNone/>
            </a:pPr>
            <a:r>
              <a:rPr lang="pt-BR" sz="1800" b="1" dirty="0" smtClean="0"/>
              <a:t>3</a:t>
            </a:r>
            <a:r>
              <a:rPr lang="pt-BR" sz="1800" b="1" dirty="0"/>
              <a:t>. FAZER:</a:t>
            </a:r>
            <a:r>
              <a:rPr lang="pt-BR" sz="1800" dirty="0"/>
              <a:t> do que precisamos para “colocar a mão na massa”? Como mobilizar as pessoas ao nosso redor? No </a:t>
            </a:r>
            <a:r>
              <a:rPr lang="pt-BR" sz="1800" dirty="0" smtClean="0"/>
              <a:t>“fazer</a:t>
            </a:r>
            <a:r>
              <a:rPr lang="pt-BR" sz="1800" dirty="0"/>
              <a:t>”, crianças e jovens concretizam suas ideias e percebem que são capazes de produzir mudanças e melhorar seu entorno. </a:t>
            </a:r>
            <a:r>
              <a:rPr lang="pt-BR" sz="1800" dirty="0" smtClean="0"/>
              <a:t>No vídeo abaixo (2’18’’), </a:t>
            </a:r>
            <a:r>
              <a:rPr lang="pt-BR" sz="1800" dirty="0"/>
              <a:t>o </a:t>
            </a:r>
            <a:r>
              <a:rPr lang="pt-BR" sz="1800" dirty="0" err="1"/>
              <a:t>coidealizador</a:t>
            </a:r>
            <a:r>
              <a:rPr lang="pt-BR" sz="1800" dirty="0"/>
              <a:t> do Ateliê Sustenta </a:t>
            </a:r>
            <a:r>
              <a:rPr lang="pt-BR" sz="1800" dirty="0" err="1"/>
              <a:t>CaPão</a:t>
            </a:r>
            <a:r>
              <a:rPr lang="pt-BR" sz="1800" dirty="0"/>
              <a:t>, Bruno Capão, destaca que o fazer só acontece quando temos sonhos e nos sentimos satisfeitos ao realizá-los. </a:t>
            </a:r>
            <a:r>
              <a:rPr lang="pt-BR" sz="1800" u="sng" dirty="0" smtClean="0">
                <a:hlinkClick r:id="rId4"/>
              </a:rPr>
              <a:t>criativosdaescola.com.br/fazer</a:t>
            </a:r>
            <a:r>
              <a:rPr lang="pt-BR" sz="1800" u="sng" dirty="0">
                <a:hlinkClick r:id="rId4"/>
              </a:rPr>
              <a:t>/</a:t>
            </a:r>
            <a:endParaRPr lang="pt-BR" sz="1800" b="1" dirty="0"/>
          </a:p>
          <a:p>
            <a:pPr marL="0" indent="0">
              <a:buNone/>
            </a:pPr>
            <a:endParaRPr lang="pt-BR" sz="1600" dirty="0" smtClean="0"/>
          </a:p>
          <a:p>
            <a:pPr marL="0" indent="0">
              <a:buNone/>
            </a:pPr>
            <a:endParaRPr lang="pt-BR" sz="1600" dirty="0">
              <a:latin typeface="Helvetica"/>
              <a:cs typeface="Helvetica"/>
            </a:endParaRPr>
          </a:p>
          <a:p>
            <a:pPr marL="0" indent="0">
              <a:buFont typeface="Arial"/>
              <a:buNone/>
            </a:pPr>
            <a:endParaRPr lang="pt-BR" sz="1200" dirty="0" smtClean="0">
              <a:latin typeface="Helvetica"/>
              <a:cs typeface="Helvetica"/>
            </a:endParaRPr>
          </a:p>
          <a:p>
            <a:pPr marL="0" indent="0">
              <a:lnSpc>
                <a:spcPct val="90000"/>
              </a:lnSpc>
              <a:buFont typeface="Arial"/>
              <a:buNone/>
            </a:pPr>
            <a:endParaRPr lang="pt-BR" sz="1800" dirty="0"/>
          </a:p>
        </p:txBody>
      </p:sp>
      <p:pic>
        <p:nvPicPr>
          <p:cNvPr id="7" name="Picture 6" descr="criat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45"/>
          <a:stretch/>
        </p:blipFill>
        <p:spPr>
          <a:xfrm>
            <a:off x="7181636" y="146946"/>
            <a:ext cx="1685352" cy="1168277"/>
          </a:xfrm>
          <a:prstGeom prst="rect">
            <a:avLst/>
          </a:prstGeom>
        </p:spPr>
      </p:pic>
      <p:pic>
        <p:nvPicPr>
          <p:cNvPr id="3" name="Picture 2" descr="fazer-icon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760" y="1791997"/>
            <a:ext cx="2184102" cy="2184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204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pwl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6192">
            <a:off x="-482105" y="-166742"/>
            <a:ext cx="3270980" cy="1046020"/>
          </a:xfrm>
          <a:prstGeom prst="rect">
            <a:avLst/>
          </a:prstGeom>
        </p:spPr>
      </p:pic>
      <p:pic>
        <p:nvPicPr>
          <p:cNvPr id="8" name="Picture 7" descr="orange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6"/>
          <a:stretch/>
        </p:blipFill>
        <p:spPr>
          <a:xfrm>
            <a:off x="-64550" y="44542"/>
            <a:ext cx="4636548" cy="76163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06879" y="215815"/>
            <a:ext cx="43007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 smtClean="0">
                <a:latin typeface="+mj-lt"/>
                <a:cs typeface="Helvetica"/>
              </a:rPr>
              <a:t>COMPARTILHAR</a:t>
            </a:r>
            <a:endParaRPr lang="en-US" b="1" dirty="0">
              <a:latin typeface="+mj-lt"/>
              <a:cs typeface="Helvetica"/>
            </a:endParaRPr>
          </a:p>
        </p:txBody>
      </p:sp>
      <p:sp>
        <p:nvSpPr>
          <p:cNvPr id="10" name="Espaço Reservado para Conteúdo 2"/>
          <p:cNvSpPr txBox="1">
            <a:spLocks/>
          </p:cNvSpPr>
          <p:nvPr/>
        </p:nvSpPr>
        <p:spPr>
          <a:xfrm>
            <a:off x="277402" y="1323626"/>
            <a:ext cx="5435030" cy="41935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base">
              <a:buNone/>
            </a:pPr>
            <a:r>
              <a:rPr lang="pt-BR" sz="1800" b="1" dirty="0" smtClean="0"/>
              <a:t>4</a:t>
            </a:r>
            <a:r>
              <a:rPr lang="pt-BR" sz="1800" b="1" dirty="0"/>
              <a:t>. </a:t>
            </a:r>
            <a:r>
              <a:rPr lang="pt-BR" sz="1800" b="1" dirty="0" smtClean="0"/>
              <a:t>COMPARTILHAR</a:t>
            </a:r>
            <a:r>
              <a:rPr lang="pt-BR" sz="1800" b="1" dirty="0"/>
              <a:t>:</a:t>
            </a:r>
            <a:r>
              <a:rPr lang="pt-BR" sz="1800" dirty="0"/>
              <a:t> qual é o sentido de compartilhar? Como contar uma boa história? Quando compartilhamos, além de nos apropriamos como autores da transformação, somos capazes de sensibilizar outras pessoas a também realizarem suas ações. A partir de uma oficina realizada com 60 estudantes, o vídeo </a:t>
            </a:r>
            <a:r>
              <a:rPr lang="pt-BR" sz="1800" b="1" i="1" dirty="0"/>
              <a:t>Como compartilhar bem uma história?</a:t>
            </a:r>
            <a:r>
              <a:rPr lang="pt-BR" sz="1800" dirty="0"/>
              <a:t> </a:t>
            </a:r>
            <a:r>
              <a:rPr lang="pt-BR" sz="1800" dirty="0" smtClean="0"/>
              <a:t>(3’03</a:t>
            </a:r>
            <a:r>
              <a:rPr lang="pt-BR" sz="1800" dirty="0"/>
              <a:t>”) traz estratégias de como contar a história de projetos protagonizados por </a:t>
            </a:r>
            <a:r>
              <a:rPr lang="pt-BR" sz="1800" dirty="0" smtClean="0"/>
              <a:t>estudantes. </a:t>
            </a:r>
            <a:r>
              <a:rPr lang="pt-BR" sz="1800" dirty="0"/>
              <a:t>Para </a:t>
            </a:r>
            <a:r>
              <a:rPr lang="pt-BR" sz="1800" dirty="0" smtClean="0"/>
              <a:t>tanto,</a:t>
            </a:r>
            <a:r>
              <a:rPr lang="pt-BR" sz="1800" dirty="0"/>
              <a:t> são levantados quatro passos estratégicos! </a:t>
            </a:r>
            <a:r>
              <a:rPr lang="pt-BR" sz="1800" u="sng" dirty="0" smtClean="0">
                <a:hlinkClick r:id="rId5"/>
              </a:rPr>
              <a:t>criativosdaescola.com.br/compartilhar</a:t>
            </a:r>
            <a:r>
              <a:rPr lang="pt-BR" sz="1800" u="sng" dirty="0">
                <a:hlinkClick r:id="rId5"/>
              </a:rPr>
              <a:t>/</a:t>
            </a:r>
            <a:endParaRPr lang="pt-BR" sz="1800" b="1" dirty="0"/>
          </a:p>
          <a:p>
            <a:pPr marL="0" indent="0">
              <a:buNone/>
            </a:pPr>
            <a:endParaRPr lang="pt-BR" sz="1600" dirty="0" smtClean="0"/>
          </a:p>
          <a:p>
            <a:pPr marL="0" indent="0">
              <a:buNone/>
            </a:pPr>
            <a:endParaRPr lang="pt-BR" sz="1600" dirty="0">
              <a:latin typeface="Helvetica"/>
              <a:cs typeface="Helvetica"/>
            </a:endParaRPr>
          </a:p>
          <a:p>
            <a:pPr marL="0" indent="0">
              <a:buFont typeface="Arial"/>
              <a:buNone/>
            </a:pPr>
            <a:endParaRPr lang="pt-BR" sz="1200" dirty="0" smtClean="0">
              <a:latin typeface="Helvetica"/>
              <a:cs typeface="Helvetica"/>
            </a:endParaRPr>
          </a:p>
          <a:p>
            <a:pPr marL="0" indent="0">
              <a:lnSpc>
                <a:spcPct val="90000"/>
              </a:lnSpc>
              <a:buFont typeface="Arial"/>
              <a:buNone/>
            </a:pPr>
            <a:endParaRPr lang="pt-BR" sz="1800" dirty="0"/>
          </a:p>
        </p:txBody>
      </p:sp>
      <p:pic>
        <p:nvPicPr>
          <p:cNvPr id="7" name="Picture 6" descr="criat.pn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45"/>
          <a:stretch/>
        </p:blipFill>
        <p:spPr>
          <a:xfrm>
            <a:off x="7181636" y="146946"/>
            <a:ext cx="1685352" cy="1168277"/>
          </a:xfrm>
          <a:prstGeom prst="rect">
            <a:avLst/>
          </a:prstGeom>
        </p:spPr>
      </p:pic>
      <p:pic>
        <p:nvPicPr>
          <p:cNvPr id="3" name="Picture 2" descr="compartilhar-icon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449" y="1551398"/>
            <a:ext cx="2516742" cy="2516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927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goa2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4572"/>
          <a:stretch/>
        </p:blipFill>
        <p:spPr>
          <a:xfrm>
            <a:off x="1143555" y="3245914"/>
            <a:ext cx="1562307" cy="75561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284851" y="4367996"/>
            <a:ext cx="127971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6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alana.org.br</a:t>
            </a:r>
            <a:endParaRPr lang="pt-BR" dirty="0"/>
          </a:p>
        </p:txBody>
      </p:sp>
      <p:sp>
        <p:nvSpPr>
          <p:cNvPr id="8" name="Rectangle 7"/>
          <p:cNvSpPr/>
          <p:nvPr/>
        </p:nvSpPr>
        <p:spPr>
          <a:xfrm>
            <a:off x="3385053" y="4364895"/>
            <a:ext cx="238578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6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criancaeconsumo.org.br</a:t>
            </a:r>
            <a:endParaRPr lang="pt-BR" sz="1600" dirty="0"/>
          </a:p>
        </p:txBody>
      </p:sp>
      <p:pic>
        <p:nvPicPr>
          <p:cNvPr id="9" name="Picture 8" descr="logo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654"/>
          <a:stretch/>
        </p:blipFill>
        <p:spPr>
          <a:xfrm>
            <a:off x="6577968" y="3312158"/>
            <a:ext cx="1510948" cy="755610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982661" y="4260854"/>
            <a:ext cx="7272343" cy="0"/>
          </a:xfrm>
          <a:prstGeom prst="line">
            <a:avLst/>
          </a:prstGeom>
          <a:ln w="1270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6566506" y="4367996"/>
            <a:ext cx="164660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6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ecoativos.org.br</a:t>
            </a:r>
            <a:endParaRPr lang="pt-BR" sz="1600" dirty="0"/>
          </a:p>
        </p:txBody>
      </p:sp>
      <p:grpSp>
        <p:nvGrpSpPr>
          <p:cNvPr id="23" name="Group 22"/>
          <p:cNvGrpSpPr/>
          <p:nvPr/>
        </p:nvGrpSpPr>
        <p:grpSpPr>
          <a:xfrm>
            <a:off x="644769" y="-427930"/>
            <a:ext cx="8147539" cy="1593164"/>
            <a:chOff x="20799" y="-496193"/>
            <a:chExt cx="9313018" cy="1821061"/>
          </a:xfrm>
        </p:grpSpPr>
        <p:pic>
          <p:nvPicPr>
            <p:cNvPr id="16" name="Picture 15" descr="folha2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4866688">
              <a:off x="1173802" y="-609814"/>
              <a:ext cx="1725238" cy="1961572"/>
            </a:xfrm>
            <a:prstGeom prst="rect">
              <a:avLst/>
            </a:prstGeom>
          </p:spPr>
        </p:pic>
        <p:pic>
          <p:nvPicPr>
            <p:cNvPr id="15" name="Picture 14" descr="folha1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100000">
              <a:off x="136844" y="-487356"/>
              <a:ext cx="1691632" cy="1923721"/>
            </a:xfrm>
            <a:prstGeom prst="rect">
              <a:avLst/>
            </a:prstGeom>
          </p:spPr>
        </p:pic>
        <p:pic>
          <p:nvPicPr>
            <p:cNvPr id="17" name="Picture 16" descr="folha2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405540">
              <a:off x="3234046" y="-609812"/>
              <a:ext cx="1725238" cy="1961572"/>
            </a:xfrm>
            <a:prstGeom prst="rect">
              <a:avLst/>
            </a:prstGeom>
          </p:spPr>
        </p:pic>
        <p:pic>
          <p:nvPicPr>
            <p:cNvPr id="18" name="Picture 17" descr="folha1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073770">
              <a:off x="1972039" y="-487354"/>
              <a:ext cx="1691632" cy="1923721"/>
            </a:xfrm>
            <a:prstGeom prst="rect">
              <a:avLst/>
            </a:prstGeom>
          </p:spPr>
        </p:pic>
        <p:pic>
          <p:nvPicPr>
            <p:cNvPr id="19" name="Picture 18" descr="folha2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4866688">
              <a:off x="5318388" y="-614360"/>
              <a:ext cx="1725238" cy="1961572"/>
            </a:xfrm>
            <a:prstGeom prst="rect">
              <a:avLst/>
            </a:prstGeom>
          </p:spPr>
        </p:pic>
        <p:pic>
          <p:nvPicPr>
            <p:cNvPr id="20" name="Picture 19" descr="folha1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100000">
              <a:off x="4281430" y="-491902"/>
              <a:ext cx="1691632" cy="1923721"/>
            </a:xfrm>
            <a:prstGeom prst="rect">
              <a:avLst/>
            </a:prstGeom>
          </p:spPr>
        </p:pic>
        <p:pic>
          <p:nvPicPr>
            <p:cNvPr id="21" name="Picture 20" descr="folha2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405540">
              <a:off x="7490412" y="-605267"/>
              <a:ext cx="1725238" cy="1961572"/>
            </a:xfrm>
            <a:prstGeom prst="rect">
              <a:avLst/>
            </a:prstGeom>
          </p:spPr>
        </p:pic>
        <p:pic>
          <p:nvPicPr>
            <p:cNvPr id="22" name="Picture 21" descr="folha1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073770">
              <a:off x="6228405" y="-482809"/>
              <a:ext cx="1691632" cy="1923721"/>
            </a:xfrm>
            <a:prstGeom prst="rect">
              <a:avLst/>
            </a:prstGeom>
          </p:spPr>
        </p:pic>
      </p:grpSp>
      <p:pic>
        <p:nvPicPr>
          <p:cNvPr id="24" name="Picture 19" descr="logopn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4568" y="1504016"/>
            <a:ext cx="3794241" cy="1300522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2564568" y="1236748"/>
            <a:ext cx="37942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UMA INICIATIVA QUE CONTRIBUI PARA O </a:t>
            </a:r>
            <a:endParaRPr lang="pt-BR" sz="1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2907587" y="2804538"/>
            <a:ext cx="32089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REALIZAÇÃO</a:t>
            </a:r>
            <a:endParaRPr lang="pt-BR" sz="1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760" y="3222333"/>
            <a:ext cx="2200082" cy="89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49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2672</TotalTime>
  <Words>659</Words>
  <Application>Microsoft Office PowerPoint</Application>
  <PresentationFormat>Apresentação na tela (16:9)</PresentationFormat>
  <Paragraphs>52</Paragraphs>
  <Slides>9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3" baseType="lpstr">
      <vt:lpstr>Arial</vt:lpstr>
      <vt:lpstr>Calibri</vt:lpstr>
      <vt:lpstr>Helvetica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Kleverson Gonçalves</dc:creator>
  <cp:lastModifiedBy>Leila Maria Vendrametto</cp:lastModifiedBy>
  <cp:revision>313</cp:revision>
  <cp:lastPrinted>2017-06-20T16:06:53Z</cp:lastPrinted>
  <dcterms:created xsi:type="dcterms:W3CDTF">2017-03-29T19:36:18Z</dcterms:created>
  <dcterms:modified xsi:type="dcterms:W3CDTF">2018-03-07T20:29:55Z</dcterms:modified>
</cp:coreProperties>
</file>